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6" r:id="rId2"/>
    <p:sldId id="1383" r:id="rId3"/>
    <p:sldId id="292" r:id="rId4"/>
    <p:sldId id="268" r:id="rId5"/>
    <p:sldId id="263" r:id="rId6"/>
    <p:sldId id="281" r:id="rId7"/>
    <p:sldId id="280" r:id="rId8"/>
    <p:sldId id="288" r:id="rId9"/>
    <p:sldId id="285" r:id="rId10"/>
    <p:sldId id="287" r:id="rId11"/>
    <p:sldId id="1387" r:id="rId12"/>
    <p:sldId id="1388" r:id="rId13"/>
    <p:sldId id="1390" r:id="rId14"/>
    <p:sldId id="1392" r:id="rId15"/>
    <p:sldId id="139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A18D3E-A65C-4F8B-A9F9-2310ED48AFA8}" v="5" dt="2024-02-20T17:14:35.7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88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D99C58-FCBB-4FBD-8F40-9381B756702A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27BC5D4F-B7A3-4C2C-8F3A-EDFC9AA16423}">
      <dgm:prSet phldrT="[Texte]" custT="1"/>
      <dgm:spPr/>
      <dgm:t>
        <a:bodyPr/>
        <a:lstStyle/>
        <a:p>
          <a:r>
            <a:rPr lang="en-US" sz="2800" noProof="0" dirty="0"/>
            <a:t>Major colony health issue</a:t>
          </a:r>
        </a:p>
      </dgm:t>
    </dgm:pt>
    <dgm:pt modelId="{F85A3A53-2911-42CC-A743-1443F96B0965}" type="parTrans" cxnId="{FA71E6E9-514F-4B85-B1F9-A8D7C7346F68}">
      <dgm:prSet/>
      <dgm:spPr/>
      <dgm:t>
        <a:bodyPr/>
        <a:lstStyle/>
        <a:p>
          <a:endParaRPr lang="fr-FR" sz="3200"/>
        </a:p>
      </dgm:t>
    </dgm:pt>
    <dgm:pt modelId="{98C7CF15-24BD-4FD8-9171-E4ED9038585A}" type="sibTrans" cxnId="{FA71E6E9-514F-4B85-B1F9-A8D7C7346F68}">
      <dgm:prSet/>
      <dgm:spPr/>
      <dgm:t>
        <a:bodyPr/>
        <a:lstStyle/>
        <a:p>
          <a:endParaRPr lang="fr-FR" sz="3200"/>
        </a:p>
      </dgm:t>
    </dgm:pt>
    <dgm:pt modelId="{AA24903C-9435-4E4A-B828-46DBC1CD10ED}">
      <dgm:prSet phldrT="[Texte]" custT="1"/>
      <dgm:spPr/>
      <dgm:t>
        <a:bodyPr/>
        <a:lstStyle/>
        <a:p>
          <a:r>
            <a:rPr lang="en-US" sz="2800" noProof="0" dirty="0"/>
            <a:t>Biodiversity, including honeybees</a:t>
          </a:r>
        </a:p>
      </dgm:t>
    </dgm:pt>
    <dgm:pt modelId="{EA6EA28D-466D-43FB-9D80-327339303F89}" type="parTrans" cxnId="{DB7FA884-F88F-43D8-9F7D-DBB4AB38D7F3}">
      <dgm:prSet/>
      <dgm:spPr/>
      <dgm:t>
        <a:bodyPr/>
        <a:lstStyle/>
        <a:p>
          <a:endParaRPr lang="fr-FR" sz="3200"/>
        </a:p>
      </dgm:t>
    </dgm:pt>
    <dgm:pt modelId="{F6A0A006-3171-44E8-9B6E-09955B17D896}" type="sibTrans" cxnId="{DB7FA884-F88F-43D8-9F7D-DBB4AB38D7F3}">
      <dgm:prSet/>
      <dgm:spPr/>
      <dgm:t>
        <a:bodyPr/>
        <a:lstStyle/>
        <a:p>
          <a:endParaRPr lang="fr-FR" sz="3200"/>
        </a:p>
      </dgm:t>
    </dgm:pt>
    <dgm:pt modelId="{1DD96585-7C0F-4658-99B0-3EC96957AD37}">
      <dgm:prSet phldrT="[Texte]" custT="1"/>
      <dgm:spPr>
        <a:solidFill>
          <a:schemeClr val="accent1"/>
        </a:solidFill>
      </dgm:spPr>
      <dgm:t>
        <a:bodyPr/>
        <a:lstStyle/>
        <a:p>
          <a:r>
            <a:rPr lang="en-US" sz="2800" noProof="0" dirty="0"/>
            <a:t>Protecting people</a:t>
          </a:r>
        </a:p>
      </dgm:t>
    </dgm:pt>
    <dgm:pt modelId="{462AD614-5E62-4429-B00B-941534461048}" type="parTrans" cxnId="{A0AB6E7B-9491-482D-A2AB-ACBA42B2091A}">
      <dgm:prSet/>
      <dgm:spPr/>
      <dgm:t>
        <a:bodyPr/>
        <a:lstStyle/>
        <a:p>
          <a:endParaRPr lang="fr-FR" sz="3200"/>
        </a:p>
      </dgm:t>
    </dgm:pt>
    <dgm:pt modelId="{B63BE046-4DAE-4860-B063-7A8359891EBA}" type="sibTrans" cxnId="{A0AB6E7B-9491-482D-A2AB-ACBA42B2091A}">
      <dgm:prSet/>
      <dgm:spPr/>
      <dgm:t>
        <a:bodyPr/>
        <a:lstStyle/>
        <a:p>
          <a:endParaRPr lang="fr-FR" sz="3200"/>
        </a:p>
      </dgm:t>
    </dgm:pt>
    <dgm:pt modelId="{DD7639DF-0F65-4326-B18F-E4E5E5979286}" type="pres">
      <dgm:prSet presAssocID="{B1D99C58-FCBB-4FBD-8F40-9381B756702A}" presName="linearFlow" presStyleCnt="0">
        <dgm:presLayoutVars>
          <dgm:dir/>
          <dgm:resizeHandles val="exact"/>
        </dgm:presLayoutVars>
      </dgm:prSet>
      <dgm:spPr/>
    </dgm:pt>
    <dgm:pt modelId="{48D3E503-788E-4154-BE4F-FFE4326BEE1C}" type="pres">
      <dgm:prSet presAssocID="{27BC5D4F-B7A3-4C2C-8F3A-EDFC9AA16423}" presName="composite" presStyleCnt="0"/>
      <dgm:spPr/>
    </dgm:pt>
    <dgm:pt modelId="{A39C695F-D967-4C34-9EED-3A29E01A78C7}" type="pres">
      <dgm:prSet presAssocID="{27BC5D4F-B7A3-4C2C-8F3A-EDFC9AA16423}" presName="imgShp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</dgm:spPr>
    </dgm:pt>
    <dgm:pt modelId="{B6A4B929-6DB6-41C6-9009-A5692E397906}" type="pres">
      <dgm:prSet presAssocID="{27BC5D4F-B7A3-4C2C-8F3A-EDFC9AA16423}" presName="txShp" presStyleLbl="node1" presStyleIdx="0" presStyleCnt="3" custLinFactNeighborX="401" custLinFactNeighborY="-27437">
        <dgm:presLayoutVars>
          <dgm:bulletEnabled val="1"/>
        </dgm:presLayoutVars>
      </dgm:prSet>
      <dgm:spPr/>
    </dgm:pt>
    <dgm:pt modelId="{04AA180D-9645-41AE-B6FB-8B31854D75C4}" type="pres">
      <dgm:prSet presAssocID="{98C7CF15-24BD-4FD8-9171-E4ED9038585A}" presName="spacing" presStyleCnt="0"/>
      <dgm:spPr/>
    </dgm:pt>
    <dgm:pt modelId="{31C64D8D-A1FE-4D36-8E65-EF1F979ED06C}" type="pres">
      <dgm:prSet presAssocID="{AA24903C-9435-4E4A-B828-46DBC1CD10ED}" presName="composite" presStyleCnt="0"/>
      <dgm:spPr/>
    </dgm:pt>
    <dgm:pt modelId="{FF1F87B9-9115-43E3-80C5-43A3B098AE1F}" type="pres">
      <dgm:prSet presAssocID="{AA24903C-9435-4E4A-B828-46DBC1CD10ED}" presName="imgShp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7E1824CC-EAEF-44A6-BE63-262616F29A88}" type="pres">
      <dgm:prSet presAssocID="{AA24903C-9435-4E4A-B828-46DBC1CD10ED}" presName="txShp" presStyleLbl="node1" presStyleIdx="1" presStyleCnt="3">
        <dgm:presLayoutVars>
          <dgm:bulletEnabled val="1"/>
        </dgm:presLayoutVars>
      </dgm:prSet>
      <dgm:spPr/>
    </dgm:pt>
    <dgm:pt modelId="{4F10DDA7-B46C-4AA6-B453-7B1EF5C01DA2}" type="pres">
      <dgm:prSet presAssocID="{F6A0A006-3171-44E8-9B6E-09955B17D896}" presName="spacing" presStyleCnt="0"/>
      <dgm:spPr/>
    </dgm:pt>
    <dgm:pt modelId="{5C4E20ED-F787-4CD1-BA47-E334D2BD7A0C}" type="pres">
      <dgm:prSet presAssocID="{1DD96585-7C0F-4658-99B0-3EC96957AD37}" presName="composite" presStyleCnt="0"/>
      <dgm:spPr/>
    </dgm:pt>
    <dgm:pt modelId="{BE5A1C58-1786-4074-BA1A-5B2BF2DAD9ED}" type="pres">
      <dgm:prSet presAssocID="{1DD96585-7C0F-4658-99B0-3EC96957AD37}" presName="imgShp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1F0AD2C8-6AB9-4B93-9ECD-AA454ADC4F1B}" type="pres">
      <dgm:prSet presAssocID="{1DD96585-7C0F-4658-99B0-3EC96957AD37}" presName="txShp" presStyleLbl="node1" presStyleIdx="2" presStyleCnt="3">
        <dgm:presLayoutVars>
          <dgm:bulletEnabled val="1"/>
        </dgm:presLayoutVars>
      </dgm:prSet>
      <dgm:spPr/>
    </dgm:pt>
  </dgm:ptLst>
  <dgm:cxnLst>
    <dgm:cxn modelId="{4CFDAE2A-821C-4DA9-9E07-63D85E44CBC4}" type="presOf" srcId="{B1D99C58-FCBB-4FBD-8F40-9381B756702A}" destId="{DD7639DF-0F65-4326-B18F-E4E5E5979286}" srcOrd="0" destOrd="0" presId="urn:microsoft.com/office/officeart/2005/8/layout/vList3"/>
    <dgm:cxn modelId="{A0AB6E7B-9491-482D-A2AB-ACBA42B2091A}" srcId="{B1D99C58-FCBB-4FBD-8F40-9381B756702A}" destId="{1DD96585-7C0F-4658-99B0-3EC96957AD37}" srcOrd="2" destOrd="0" parTransId="{462AD614-5E62-4429-B00B-941534461048}" sibTransId="{B63BE046-4DAE-4860-B063-7A8359891EBA}"/>
    <dgm:cxn modelId="{DB7FA884-F88F-43D8-9F7D-DBB4AB38D7F3}" srcId="{B1D99C58-FCBB-4FBD-8F40-9381B756702A}" destId="{AA24903C-9435-4E4A-B828-46DBC1CD10ED}" srcOrd="1" destOrd="0" parTransId="{EA6EA28D-466D-43FB-9D80-327339303F89}" sibTransId="{F6A0A006-3171-44E8-9B6E-09955B17D896}"/>
    <dgm:cxn modelId="{2B12F99C-D863-45E5-ABC2-2B540DE157E3}" type="presOf" srcId="{27BC5D4F-B7A3-4C2C-8F3A-EDFC9AA16423}" destId="{B6A4B929-6DB6-41C6-9009-A5692E397906}" srcOrd="0" destOrd="0" presId="urn:microsoft.com/office/officeart/2005/8/layout/vList3"/>
    <dgm:cxn modelId="{937682B4-0E83-4332-8170-9694418BA747}" type="presOf" srcId="{1DD96585-7C0F-4658-99B0-3EC96957AD37}" destId="{1F0AD2C8-6AB9-4B93-9ECD-AA454ADC4F1B}" srcOrd="0" destOrd="0" presId="urn:microsoft.com/office/officeart/2005/8/layout/vList3"/>
    <dgm:cxn modelId="{1BE33BBE-FCDF-42C0-B190-989FBED6340C}" type="presOf" srcId="{AA24903C-9435-4E4A-B828-46DBC1CD10ED}" destId="{7E1824CC-EAEF-44A6-BE63-262616F29A88}" srcOrd="0" destOrd="0" presId="urn:microsoft.com/office/officeart/2005/8/layout/vList3"/>
    <dgm:cxn modelId="{FA71E6E9-514F-4B85-B1F9-A8D7C7346F68}" srcId="{B1D99C58-FCBB-4FBD-8F40-9381B756702A}" destId="{27BC5D4F-B7A3-4C2C-8F3A-EDFC9AA16423}" srcOrd="0" destOrd="0" parTransId="{F85A3A53-2911-42CC-A743-1443F96B0965}" sibTransId="{98C7CF15-24BD-4FD8-9171-E4ED9038585A}"/>
    <dgm:cxn modelId="{D6C1EFDE-D787-4570-8D89-0ED412A6DD9C}" type="presParOf" srcId="{DD7639DF-0F65-4326-B18F-E4E5E5979286}" destId="{48D3E503-788E-4154-BE4F-FFE4326BEE1C}" srcOrd="0" destOrd="0" presId="urn:microsoft.com/office/officeart/2005/8/layout/vList3"/>
    <dgm:cxn modelId="{7A730C3B-9C09-4FBB-B858-A47EBF29EF49}" type="presParOf" srcId="{48D3E503-788E-4154-BE4F-FFE4326BEE1C}" destId="{A39C695F-D967-4C34-9EED-3A29E01A78C7}" srcOrd="0" destOrd="0" presId="urn:microsoft.com/office/officeart/2005/8/layout/vList3"/>
    <dgm:cxn modelId="{1ACE80D7-A106-4AD8-AF81-DDE2B4722B88}" type="presParOf" srcId="{48D3E503-788E-4154-BE4F-FFE4326BEE1C}" destId="{B6A4B929-6DB6-41C6-9009-A5692E397906}" srcOrd="1" destOrd="0" presId="urn:microsoft.com/office/officeart/2005/8/layout/vList3"/>
    <dgm:cxn modelId="{ECFEC1D6-A6E5-460E-A2F6-83EB1C3416F2}" type="presParOf" srcId="{DD7639DF-0F65-4326-B18F-E4E5E5979286}" destId="{04AA180D-9645-41AE-B6FB-8B31854D75C4}" srcOrd="1" destOrd="0" presId="urn:microsoft.com/office/officeart/2005/8/layout/vList3"/>
    <dgm:cxn modelId="{526AEA6B-6936-447D-90A5-3CD0EEC7EC47}" type="presParOf" srcId="{DD7639DF-0F65-4326-B18F-E4E5E5979286}" destId="{31C64D8D-A1FE-4D36-8E65-EF1F979ED06C}" srcOrd="2" destOrd="0" presId="urn:microsoft.com/office/officeart/2005/8/layout/vList3"/>
    <dgm:cxn modelId="{3298754A-A9DF-4D78-B9CA-7238143740FD}" type="presParOf" srcId="{31C64D8D-A1FE-4D36-8E65-EF1F979ED06C}" destId="{FF1F87B9-9115-43E3-80C5-43A3B098AE1F}" srcOrd="0" destOrd="0" presId="urn:microsoft.com/office/officeart/2005/8/layout/vList3"/>
    <dgm:cxn modelId="{F0889F94-C842-496D-A770-85D599B9C030}" type="presParOf" srcId="{31C64D8D-A1FE-4D36-8E65-EF1F979ED06C}" destId="{7E1824CC-EAEF-44A6-BE63-262616F29A88}" srcOrd="1" destOrd="0" presId="urn:microsoft.com/office/officeart/2005/8/layout/vList3"/>
    <dgm:cxn modelId="{C1221602-BC8F-4810-9E2F-61EABF51D7B1}" type="presParOf" srcId="{DD7639DF-0F65-4326-B18F-E4E5E5979286}" destId="{4F10DDA7-B46C-4AA6-B453-7B1EF5C01DA2}" srcOrd="3" destOrd="0" presId="urn:microsoft.com/office/officeart/2005/8/layout/vList3"/>
    <dgm:cxn modelId="{C9134326-47F4-401E-9907-1410E5017F98}" type="presParOf" srcId="{DD7639DF-0F65-4326-B18F-E4E5E5979286}" destId="{5C4E20ED-F787-4CD1-BA47-E334D2BD7A0C}" srcOrd="4" destOrd="0" presId="urn:microsoft.com/office/officeart/2005/8/layout/vList3"/>
    <dgm:cxn modelId="{E98BE499-94EE-4393-BDBA-EB142B438162}" type="presParOf" srcId="{5C4E20ED-F787-4CD1-BA47-E334D2BD7A0C}" destId="{BE5A1C58-1786-4074-BA1A-5B2BF2DAD9ED}" srcOrd="0" destOrd="0" presId="urn:microsoft.com/office/officeart/2005/8/layout/vList3"/>
    <dgm:cxn modelId="{3E0E7FEF-9669-48B5-91A7-4E0FDF90981A}" type="presParOf" srcId="{5C4E20ED-F787-4CD1-BA47-E334D2BD7A0C}" destId="{1F0AD2C8-6AB9-4B93-9ECD-AA454ADC4F1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A90F6D-AD01-48B9-A8E3-AB07008A2DD1}" type="doc">
      <dgm:prSet loTypeId="urn:microsoft.com/office/officeart/2005/8/layout/vList4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fr-FR"/>
        </a:p>
      </dgm:t>
    </dgm:pt>
    <dgm:pt modelId="{95814B4E-E9F8-49B1-8681-FCFBE4B21E1D}">
      <dgm:prSet phldrT="[Texte]" custT="1"/>
      <dgm:spPr/>
      <dgm:t>
        <a:bodyPr/>
        <a:lstStyle/>
        <a:p>
          <a:r>
            <a:rPr lang="en-US" sz="2400" noProof="0" dirty="0"/>
            <a:t>Destroying nests</a:t>
          </a:r>
        </a:p>
      </dgm:t>
    </dgm:pt>
    <dgm:pt modelId="{D0B157DD-53A5-4506-8C58-2EACC3F0908E}" type="parTrans" cxnId="{73411FDB-ECB7-473B-8FCB-737231CDDC11}">
      <dgm:prSet/>
      <dgm:spPr/>
      <dgm:t>
        <a:bodyPr/>
        <a:lstStyle/>
        <a:p>
          <a:endParaRPr lang="fr-FR"/>
        </a:p>
      </dgm:t>
    </dgm:pt>
    <dgm:pt modelId="{B051A106-FC53-4989-9838-3B560AF88661}" type="sibTrans" cxnId="{73411FDB-ECB7-473B-8FCB-737231CDDC11}">
      <dgm:prSet/>
      <dgm:spPr/>
      <dgm:t>
        <a:bodyPr/>
        <a:lstStyle/>
        <a:p>
          <a:endParaRPr lang="fr-FR"/>
        </a:p>
      </dgm:t>
    </dgm:pt>
    <dgm:pt modelId="{EB69E328-97F9-408B-AE19-06276D93BF02}">
      <dgm:prSet phldrT="[Texte]" custT="1"/>
      <dgm:spPr/>
      <dgm:t>
        <a:bodyPr/>
        <a:lstStyle/>
        <a:p>
          <a:r>
            <a:rPr lang="en-US" sz="2400" noProof="0" dirty="0"/>
            <a:t>Large scale spring queen trapping</a:t>
          </a:r>
        </a:p>
      </dgm:t>
    </dgm:pt>
    <dgm:pt modelId="{DB8013FC-76A9-4227-8265-9D18509A21AE}" type="parTrans" cxnId="{8A3B79F9-5C6E-43BD-827B-FAB82FC1F1FE}">
      <dgm:prSet/>
      <dgm:spPr/>
      <dgm:t>
        <a:bodyPr/>
        <a:lstStyle/>
        <a:p>
          <a:endParaRPr lang="fr-FR"/>
        </a:p>
      </dgm:t>
    </dgm:pt>
    <dgm:pt modelId="{28D5B838-512C-40A8-9407-D2F01AD4A9B6}" type="sibTrans" cxnId="{8A3B79F9-5C6E-43BD-827B-FAB82FC1F1FE}">
      <dgm:prSet/>
      <dgm:spPr/>
      <dgm:t>
        <a:bodyPr/>
        <a:lstStyle/>
        <a:p>
          <a:endParaRPr lang="fr-FR"/>
        </a:p>
      </dgm:t>
    </dgm:pt>
    <dgm:pt modelId="{6697ECC6-2BBA-4A1A-8F04-78AEE2A52D61}">
      <dgm:prSet phldrT="[Texte]" custT="1"/>
      <dgm:spPr/>
      <dgm:t>
        <a:bodyPr/>
        <a:lstStyle/>
        <a:p>
          <a:r>
            <a:rPr lang="en-US" sz="2400" noProof="0" dirty="0"/>
            <a:t>Mechanically reducing beehive stress</a:t>
          </a:r>
        </a:p>
      </dgm:t>
    </dgm:pt>
    <dgm:pt modelId="{63B681F4-1A26-43DE-944C-A19DECBDFAD7}" type="parTrans" cxnId="{25AACBD0-1D40-497D-9760-661BF68F3C7C}">
      <dgm:prSet/>
      <dgm:spPr/>
      <dgm:t>
        <a:bodyPr/>
        <a:lstStyle/>
        <a:p>
          <a:endParaRPr lang="fr-FR"/>
        </a:p>
      </dgm:t>
    </dgm:pt>
    <dgm:pt modelId="{2672682F-44F1-4DE9-8D91-AB70B95E5146}" type="sibTrans" cxnId="{25AACBD0-1D40-497D-9760-661BF68F3C7C}">
      <dgm:prSet/>
      <dgm:spPr/>
      <dgm:t>
        <a:bodyPr/>
        <a:lstStyle/>
        <a:p>
          <a:endParaRPr lang="fr-FR"/>
        </a:p>
      </dgm:t>
    </dgm:pt>
    <dgm:pt modelId="{D8089764-7125-42B6-A463-8C479B69C3F2}" type="pres">
      <dgm:prSet presAssocID="{E7A90F6D-AD01-48B9-A8E3-AB07008A2DD1}" presName="linear" presStyleCnt="0">
        <dgm:presLayoutVars>
          <dgm:dir/>
          <dgm:resizeHandles val="exact"/>
        </dgm:presLayoutVars>
      </dgm:prSet>
      <dgm:spPr/>
    </dgm:pt>
    <dgm:pt modelId="{6498006F-0302-4DB5-9435-2E469EBEE813}" type="pres">
      <dgm:prSet presAssocID="{95814B4E-E9F8-49B1-8681-FCFBE4B21E1D}" presName="comp" presStyleCnt="0"/>
      <dgm:spPr/>
    </dgm:pt>
    <dgm:pt modelId="{0FBA49C2-C2AE-4514-86BD-0BB91C25B60F}" type="pres">
      <dgm:prSet presAssocID="{95814B4E-E9F8-49B1-8681-FCFBE4B21E1D}" presName="box" presStyleLbl="node1" presStyleIdx="0" presStyleCnt="3"/>
      <dgm:spPr/>
    </dgm:pt>
    <dgm:pt modelId="{A8E6F525-C094-45D9-B3D0-C462CEAFFFB2}" type="pres">
      <dgm:prSet presAssocID="{95814B4E-E9F8-49B1-8681-FCFBE4B21E1D}" presName="img" presStyleLbl="fgImgPlace1" presStyleIdx="0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1F23C5-9E1A-4F1D-8328-FA213D6BB37D}" type="pres">
      <dgm:prSet presAssocID="{95814B4E-E9F8-49B1-8681-FCFBE4B21E1D}" presName="text" presStyleLbl="node1" presStyleIdx="0" presStyleCnt="3">
        <dgm:presLayoutVars>
          <dgm:bulletEnabled val="1"/>
        </dgm:presLayoutVars>
      </dgm:prSet>
      <dgm:spPr/>
    </dgm:pt>
    <dgm:pt modelId="{BAF410DF-B4B0-4A51-9F38-4FCCA1DAEB5E}" type="pres">
      <dgm:prSet presAssocID="{B051A106-FC53-4989-9838-3B560AF88661}" presName="spacer" presStyleCnt="0"/>
      <dgm:spPr/>
    </dgm:pt>
    <dgm:pt modelId="{40372C9F-E14F-4082-9024-1729F75FA471}" type="pres">
      <dgm:prSet presAssocID="{EB69E328-97F9-408B-AE19-06276D93BF02}" presName="comp" presStyleCnt="0"/>
      <dgm:spPr/>
    </dgm:pt>
    <dgm:pt modelId="{A5EDCD84-8166-44FC-A2C7-874393982000}" type="pres">
      <dgm:prSet presAssocID="{EB69E328-97F9-408B-AE19-06276D93BF02}" presName="box" presStyleLbl="node1" presStyleIdx="1" presStyleCnt="3"/>
      <dgm:spPr/>
    </dgm:pt>
    <dgm:pt modelId="{E52FB705-181D-4C53-8754-DA9A653C0FBC}" type="pres">
      <dgm:prSet presAssocID="{EB69E328-97F9-408B-AE19-06276D93BF02}" presName="img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t="-19000" b="-19000"/>
          </a:stretch>
        </a:blipFill>
      </dgm:spPr>
    </dgm:pt>
    <dgm:pt modelId="{6ECAB5A2-0257-4545-A5FF-2F3C30B633CE}" type="pres">
      <dgm:prSet presAssocID="{EB69E328-97F9-408B-AE19-06276D93BF02}" presName="text" presStyleLbl="node1" presStyleIdx="1" presStyleCnt="3">
        <dgm:presLayoutVars>
          <dgm:bulletEnabled val="1"/>
        </dgm:presLayoutVars>
      </dgm:prSet>
      <dgm:spPr/>
    </dgm:pt>
    <dgm:pt modelId="{B76289B5-783A-4115-BC92-F91AE46C2F50}" type="pres">
      <dgm:prSet presAssocID="{28D5B838-512C-40A8-9407-D2F01AD4A9B6}" presName="spacer" presStyleCnt="0"/>
      <dgm:spPr/>
    </dgm:pt>
    <dgm:pt modelId="{FF3257CE-17B4-4A3E-9185-E95B345625D2}" type="pres">
      <dgm:prSet presAssocID="{6697ECC6-2BBA-4A1A-8F04-78AEE2A52D61}" presName="comp" presStyleCnt="0"/>
      <dgm:spPr/>
    </dgm:pt>
    <dgm:pt modelId="{ADC65955-9242-4A83-A4ED-802446EC63E0}" type="pres">
      <dgm:prSet presAssocID="{6697ECC6-2BBA-4A1A-8F04-78AEE2A52D61}" presName="box" presStyleLbl="node1" presStyleIdx="2" presStyleCnt="3"/>
      <dgm:spPr/>
    </dgm:pt>
    <dgm:pt modelId="{385DA62C-F597-4099-B9FA-C942F7A45081}" type="pres">
      <dgm:prSet presAssocID="{6697ECC6-2BBA-4A1A-8F04-78AEE2A52D61}" presName="img" presStyleLbl="fgImgPlace1" presStyleIdx="2" presStyleCnt="3"/>
      <dgm:spPr>
        <a:blipFill rotWithShape="1">
          <a:blip xmlns:r="http://schemas.openxmlformats.org/officeDocument/2006/relationships"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D2FF41B3-C507-4800-830A-447ABD863FE3}" type="pres">
      <dgm:prSet presAssocID="{6697ECC6-2BBA-4A1A-8F04-78AEE2A52D61}" presName="text" presStyleLbl="node1" presStyleIdx="2" presStyleCnt="3">
        <dgm:presLayoutVars>
          <dgm:bulletEnabled val="1"/>
        </dgm:presLayoutVars>
      </dgm:prSet>
      <dgm:spPr/>
    </dgm:pt>
  </dgm:ptLst>
  <dgm:cxnLst>
    <dgm:cxn modelId="{1139CE02-E480-4EF4-B156-CEE3EDA43BAC}" type="presOf" srcId="{EB69E328-97F9-408B-AE19-06276D93BF02}" destId="{6ECAB5A2-0257-4545-A5FF-2F3C30B633CE}" srcOrd="1" destOrd="0" presId="urn:microsoft.com/office/officeart/2005/8/layout/vList4"/>
    <dgm:cxn modelId="{E335B661-33ED-4576-A9E5-B7A22D64B61A}" type="presOf" srcId="{E7A90F6D-AD01-48B9-A8E3-AB07008A2DD1}" destId="{D8089764-7125-42B6-A463-8C479B69C3F2}" srcOrd="0" destOrd="0" presId="urn:microsoft.com/office/officeart/2005/8/layout/vList4"/>
    <dgm:cxn modelId="{7B819173-CB55-4E97-8960-C9D556D4A9ED}" type="presOf" srcId="{6697ECC6-2BBA-4A1A-8F04-78AEE2A52D61}" destId="{ADC65955-9242-4A83-A4ED-802446EC63E0}" srcOrd="0" destOrd="0" presId="urn:microsoft.com/office/officeart/2005/8/layout/vList4"/>
    <dgm:cxn modelId="{6E877780-3605-4006-B0AA-5A2FA994A846}" type="presOf" srcId="{EB69E328-97F9-408B-AE19-06276D93BF02}" destId="{A5EDCD84-8166-44FC-A2C7-874393982000}" srcOrd="0" destOrd="0" presId="urn:microsoft.com/office/officeart/2005/8/layout/vList4"/>
    <dgm:cxn modelId="{60CED2B8-6DC0-4510-9A05-7C97D94FD15D}" type="presOf" srcId="{95814B4E-E9F8-49B1-8681-FCFBE4B21E1D}" destId="{701F23C5-9E1A-4F1D-8328-FA213D6BB37D}" srcOrd="1" destOrd="0" presId="urn:microsoft.com/office/officeart/2005/8/layout/vList4"/>
    <dgm:cxn modelId="{25AACBD0-1D40-497D-9760-661BF68F3C7C}" srcId="{E7A90F6D-AD01-48B9-A8E3-AB07008A2DD1}" destId="{6697ECC6-2BBA-4A1A-8F04-78AEE2A52D61}" srcOrd="2" destOrd="0" parTransId="{63B681F4-1A26-43DE-944C-A19DECBDFAD7}" sibTransId="{2672682F-44F1-4DE9-8D91-AB70B95E5146}"/>
    <dgm:cxn modelId="{73411FDB-ECB7-473B-8FCB-737231CDDC11}" srcId="{E7A90F6D-AD01-48B9-A8E3-AB07008A2DD1}" destId="{95814B4E-E9F8-49B1-8681-FCFBE4B21E1D}" srcOrd="0" destOrd="0" parTransId="{D0B157DD-53A5-4506-8C58-2EACC3F0908E}" sibTransId="{B051A106-FC53-4989-9838-3B560AF88661}"/>
    <dgm:cxn modelId="{F0BEB6E6-A7A8-41D4-9F88-167579B6E96D}" type="presOf" srcId="{95814B4E-E9F8-49B1-8681-FCFBE4B21E1D}" destId="{0FBA49C2-C2AE-4514-86BD-0BB91C25B60F}" srcOrd="0" destOrd="0" presId="urn:microsoft.com/office/officeart/2005/8/layout/vList4"/>
    <dgm:cxn modelId="{8A3B79F9-5C6E-43BD-827B-FAB82FC1F1FE}" srcId="{E7A90F6D-AD01-48B9-A8E3-AB07008A2DD1}" destId="{EB69E328-97F9-408B-AE19-06276D93BF02}" srcOrd="1" destOrd="0" parTransId="{DB8013FC-76A9-4227-8265-9D18509A21AE}" sibTransId="{28D5B838-512C-40A8-9407-D2F01AD4A9B6}"/>
    <dgm:cxn modelId="{6E6684FA-D727-48DE-9895-D153EE111B4F}" type="presOf" srcId="{6697ECC6-2BBA-4A1A-8F04-78AEE2A52D61}" destId="{D2FF41B3-C507-4800-830A-447ABD863FE3}" srcOrd="1" destOrd="0" presId="urn:microsoft.com/office/officeart/2005/8/layout/vList4"/>
    <dgm:cxn modelId="{BF4DEB66-B091-44E4-82AC-5DD6081F67CC}" type="presParOf" srcId="{D8089764-7125-42B6-A463-8C479B69C3F2}" destId="{6498006F-0302-4DB5-9435-2E469EBEE813}" srcOrd="0" destOrd="0" presId="urn:microsoft.com/office/officeart/2005/8/layout/vList4"/>
    <dgm:cxn modelId="{6699AE82-07A2-4DB3-B687-1FD72F21BA64}" type="presParOf" srcId="{6498006F-0302-4DB5-9435-2E469EBEE813}" destId="{0FBA49C2-C2AE-4514-86BD-0BB91C25B60F}" srcOrd="0" destOrd="0" presId="urn:microsoft.com/office/officeart/2005/8/layout/vList4"/>
    <dgm:cxn modelId="{EFB0A087-1C8B-4BE1-869A-CA8A90499BAD}" type="presParOf" srcId="{6498006F-0302-4DB5-9435-2E469EBEE813}" destId="{A8E6F525-C094-45D9-B3D0-C462CEAFFFB2}" srcOrd="1" destOrd="0" presId="urn:microsoft.com/office/officeart/2005/8/layout/vList4"/>
    <dgm:cxn modelId="{72885E4C-64CF-4E0E-AD18-8B6D484C92E4}" type="presParOf" srcId="{6498006F-0302-4DB5-9435-2E469EBEE813}" destId="{701F23C5-9E1A-4F1D-8328-FA213D6BB37D}" srcOrd="2" destOrd="0" presId="urn:microsoft.com/office/officeart/2005/8/layout/vList4"/>
    <dgm:cxn modelId="{B63AA9BF-211F-416B-8627-1B5A97489172}" type="presParOf" srcId="{D8089764-7125-42B6-A463-8C479B69C3F2}" destId="{BAF410DF-B4B0-4A51-9F38-4FCCA1DAEB5E}" srcOrd="1" destOrd="0" presId="urn:microsoft.com/office/officeart/2005/8/layout/vList4"/>
    <dgm:cxn modelId="{4622DDD8-6BF0-4984-9A6D-C49BBDE5074B}" type="presParOf" srcId="{D8089764-7125-42B6-A463-8C479B69C3F2}" destId="{40372C9F-E14F-4082-9024-1729F75FA471}" srcOrd="2" destOrd="0" presId="urn:microsoft.com/office/officeart/2005/8/layout/vList4"/>
    <dgm:cxn modelId="{DFB8AA8F-4DEC-417A-8E67-CA91611F8C00}" type="presParOf" srcId="{40372C9F-E14F-4082-9024-1729F75FA471}" destId="{A5EDCD84-8166-44FC-A2C7-874393982000}" srcOrd="0" destOrd="0" presId="urn:microsoft.com/office/officeart/2005/8/layout/vList4"/>
    <dgm:cxn modelId="{38A076FE-BD4C-4667-94F4-AA734E8B15AB}" type="presParOf" srcId="{40372C9F-E14F-4082-9024-1729F75FA471}" destId="{E52FB705-181D-4C53-8754-DA9A653C0FBC}" srcOrd="1" destOrd="0" presId="urn:microsoft.com/office/officeart/2005/8/layout/vList4"/>
    <dgm:cxn modelId="{3D788822-2FBB-4933-8AE6-982F9EE3B2B0}" type="presParOf" srcId="{40372C9F-E14F-4082-9024-1729F75FA471}" destId="{6ECAB5A2-0257-4545-A5FF-2F3C30B633CE}" srcOrd="2" destOrd="0" presId="urn:microsoft.com/office/officeart/2005/8/layout/vList4"/>
    <dgm:cxn modelId="{12C997CF-1981-4855-9F97-6F3E7E273D04}" type="presParOf" srcId="{D8089764-7125-42B6-A463-8C479B69C3F2}" destId="{B76289B5-783A-4115-BC92-F91AE46C2F50}" srcOrd="3" destOrd="0" presId="urn:microsoft.com/office/officeart/2005/8/layout/vList4"/>
    <dgm:cxn modelId="{4812FB9F-3075-4628-990B-320B5C30FD08}" type="presParOf" srcId="{D8089764-7125-42B6-A463-8C479B69C3F2}" destId="{FF3257CE-17B4-4A3E-9185-E95B345625D2}" srcOrd="4" destOrd="0" presId="urn:microsoft.com/office/officeart/2005/8/layout/vList4"/>
    <dgm:cxn modelId="{9AEA07C4-F9FE-4B9F-ADC6-A764C6368A34}" type="presParOf" srcId="{FF3257CE-17B4-4A3E-9185-E95B345625D2}" destId="{ADC65955-9242-4A83-A4ED-802446EC63E0}" srcOrd="0" destOrd="0" presId="urn:microsoft.com/office/officeart/2005/8/layout/vList4"/>
    <dgm:cxn modelId="{89AE91E1-0A61-4C63-BC7A-736ABCF89370}" type="presParOf" srcId="{FF3257CE-17B4-4A3E-9185-E95B345625D2}" destId="{385DA62C-F597-4099-B9FA-C942F7A45081}" srcOrd="1" destOrd="0" presId="urn:microsoft.com/office/officeart/2005/8/layout/vList4"/>
    <dgm:cxn modelId="{76E21AB5-DB3B-48C7-8EC6-966AD27F9922}" type="presParOf" srcId="{FF3257CE-17B4-4A3E-9185-E95B345625D2}" destId="{D2FF41B3-C507-4800-830A-447ABD863FE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A4B929-6DB6-41C6-9009-A5692E397906}">
      <dsp:nvSpPr>
        <dsp:cNvPr id="0" name=""/>
        <dsp:cNvSpPr/>
      </dsp:nvSpPr>
      <dsp:spPr>
        <a:xfrm rot="10800000">
          <a:off x="2379987" y="0"/>
          <a:ext cx="8161212" cy="116647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81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noProof="0" dirty="0"/>
            <a:t>Major colony health issue</a:t>
          </a:r>
        </a:p>
      </dsp:txBody>
      <dsp:txXfrm rot="10800000">
        <a:off x="2671604" y="0"/>
        <a:ext cx="7869595" cy="1166470"/>
      </dsp:txXfrm>
    </dsp:sp>
    <dsp:sp modelId="{A39C695F-D967-4C34-9EED-3A29E01A78C7}">
      <dsp:nvSpPr>
        <dsp:cNvPr id="0" name=""/>
        <dsp:cNvSpPr/>
      </dsp:nvSpPr>
      <dsp:spPr>
        <a:xfrm>
          <a:off x="1764026" y="498"/>
          <a:ext cx="1166470" cy="1166470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1824CC-EAEF-44A6-BE63-262616F29A88}">
      <dsp:nvSpPr>
        <dsp:cNvPr id="0" name=""/>
        <dsp:cNvSpPr/>
      </dsp:nvSpPr>
      <dsp:spPr>
        <a:xfrm rot="10800000">
          <a:off x="2347261" y="1458586"/>
          <a:ext cx="8161212" cy="1166470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81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noProof="0" dirty="0"/>
            <a:t>Biodiversity, including honeybees</a:t>
          </a:r>
        </a:p>
      </dsp:txBody>
      <dsp:txXfrm rot="10800000">
        <a:off x="2638878" y="1458586"/>
        <a:ext cx="7869595" cy="1166470"/>
      </dsp:txXfrm>
    </dsp:sp>
    <dsp:sp modelId="{FF1F87B9-9115-43E3-80C5-43A3B098AE1F}">
      <dsp:nvSpPr>
        <dsp:cNvPr id="0" name=""/>
        <dsp:cNvSpPr/>
      </dsp:nvSpPr>
      <dsp:spPr>
        <a:xfrm>
          <a:off x="1764026" y="1458586"/>
          <a:ext cx="1166470" cy="1166470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0AD2C8-6AB9-4B93-9ECD-AA454ADC4F1B}">
      <dsp:nvSpPr>
        <dsp:cNvPr id="0" name=""/>
        <dsp:cNvSpPr/>
      </dsp:nvSpPr>
      <dsp:spPr>
        <a:xfrm rot="10800000">
          <a:off x="2347261" y="2916674"/>
          <a:ext cx="8161212" cy="1166470"/>
        </a:xfrm>
        <a:prstGeom prst="homePlate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81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noProof="0" dirty="0"/>
            <a:t>Protecting people</a:t>
          </a:r>
        </a:p>
      </dsp:txBody>
      <dsp:txXfrm rot="10800000">
        <a:off x="2638878" y="2916674"/>
        <a:ext cx="7869595" cy="1166470"/>
      </dsp:txXfrm>
    </dsp:sp>
    <dsp:sp modelId="{BE5A1C58-1786-4074-BA1A-5B2BF2DAD9ED}">
      <dsp:nvSpPr>
        <dsp:cNvPr id="0" name=""/>
        <dsp:cNvSpPr/>
      </dsp:nvSpPr>
      <dsp:spPr>
        <a:xfrm>
          <a:off x="1764026" y="2916674"/>
          <a:ext cx="1166470" cy="1166470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BA49C2-C2AE-4514-86BD-0BB91C25B60F}">
      <dsp:nvSpPr>
        <dsp:cNvPr id="0" name=""/>
        <dsp:cNvSpPr/>
      </dsp:nvSpPr>
      <dsp:spPr>
        <a:xfrm>
          <a:off x="0" y="0"/>
          <a:ext cx="5469780" cy="12988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noProof="0" dirty="0"/>
            <a:t>Destroying nests</a:t>
          </a:r>
        </a:p>
      </dsp:txBody>
      <dsp:txXfrm>
        <a:off x="1223843" y="0"/>
        <a:ext cx="4245936" cy="1298872"/>
      </dsp:txXfrm>
    </dsp:sp>
    <dsp:sp modelId="{A8E6F525-C094-45D9-B3D0-C462CEAFFFB2}">
      <dsp:nvSpPr>
        <dsp:cNvPr id="0" name=""/>
        <dsp:cNvSpPr/>
      </dsp:nvSpPr>
      <dsp:spPr>
        <a:xfrm>
          <a:off x="129887" y="129887"/>
          <a:ext cx="1093956" cy="103909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EDCD84-8166-44FC-A2C7-874393982000}">
      <dsp:nvSpPr>
        <dsp:cNvPr id="0" name=""/>
        <dsp:cNvSpPr/>
      </dsp:nvSpPr>
      <dsp:spPr>
        <a:xfrm>
          <a:off x="0" y="1428759"/>
          <a:ext cx="5469780" cy="12988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noProof="0" dirty="0"/>
            <a:t>Large scale spring queen trapping</a:t>
          </a:r>
        </a:p>
      </dsp:txBody>
      <dsp:txXfrm>
        <a:off x="1223843" y="1428759"/>
        <a:ext cx="4245936" cy="1298872"/>
      </dsp:txXfrm>
    </dsp:sp>
    <dsp:sp modelId="{E52FB705-181D-4C53-8754-DA9A653C0FBC}">
      <dsp:nvSpPr>
        <dsp:cNvPr id="0" name=""/>
        <dsp:cNvSpPr/>
      </dsp:nvSpPr>
      <dsp:spPr>
        <a:xfrm>
          <a:off x="129887" y="1558646"/>
          <a:ext cx="1093956" cy="103909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19000" b="-19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C65955-9242-4A83-A4ED-802446EC63E0}">
      <dsp:nvSpPr>
        <dsp:cNvPr id="0" name=""/>
        <dsp:cNvSpPr/>
      </dsp:nvSpPr>
      <dsp:spPr>
        <a:xfrm>
          <a:off x="0" y="2857518"/>
          <a:ext cx="5469780" cy="12988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noProof="0" dirty="0"/>
            <a:t>Mechanically reducing beehive stress</a:t>
          </a:r>
        </a:p>
      </dsp:txBody>
      <dsp:txXfrm>
        <a:off x="1223843" y="2857518"/>
        <a:ext cx="4245936" cy="1298872"/>
      </dsp:txXfrm>
    </dsp:sp>
    <dsp:sp modelId="{385DA62C-F597-4099-B9FA-C942F7A45081}">
      <dsp:nvSpPr>
        <dsp:cNvPr id="0" name=""/>
        <dsp:cNvSpPr/>
      </dsp:nvSpPr>
      <dsp:spPr>
        <a:xfrm>
          <a:off x="129887" y="2987406"/>
          <a:ext cx="1093956" cy="103909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7C216-7647-4302-B0CF-0CEEA748C28C}" type="datetimeFigureOut">
              <a:rPr lang="fr-FR" smtClean="0"/>
              <a:t>26/03/2024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F3DD2-82B7-427F-9026-2495260000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265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F3DD2-82B7-427F-9026-2495260000A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5123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F3DD2-82B7-427F-9026-2495260000A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2351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FC6609-B648-D747-5BE9-BEDF28BD8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A77E090-447B-3B97-071A-7E808CDFB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F28617-9B8A-22F1-BC67-08FCC41B9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4903D-C469-403E-9FD5-EA640F478F2E}" type="datetime1">
              <a:rPr lang="fr-FR" smtClean="0"/>
              <a:t>26/03/2024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76228F-DA2F-424E-AD2D-21A8B3AD3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Frelon - webinaire régional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984813-B226-CDBE-8571-26AE72432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C625-0622-407E-AE47-DDD467F4DB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0933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99E7F6-DDC8-60F2-AFD5-E7D20856A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6882DE3-3A22-886C-4CA1-D7226C76B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F72F00-ADA0-B2BD-6350-19523CC17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6D4D9-8697-4D05-A54E-851A01EFA09D}" type="datetime1">
              <a:rPr lang="fr-FR" smtClean="0"/>
              <a:t>26/03/2024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B4A721-B061-1CBB-5425-83D09C7EF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Frelon - webinaire régional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C8106B-086D-F0CE-2C4A-B9E1F0DC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C625-0622-407E-AE47-DDD467F4DB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5234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49EBA45-3D62-7EEF-B08C-6A6A6A3D43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E961FBD-37BD-BB25-E85D-5E45A8238D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A65092-3569-EE78-0C03-224B6FB77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15438-8001-4CB3-934D-1507A832996D}" type="datetime1">
              <a:rPr lang="fr-FR" smtClean="0"/>
              <a:t>26/03/2024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8C1C23-F8D4-0A88-0316-3CC6F6A8E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Frelon - webinaire régional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EEBECD-014F-5249-47AB-73D23AC7E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C625-0622-407E-AE47-DDD467F4DB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4294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607027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A22986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u contenu 3"/>
          <p:cNvSpPr>
            <a:spLocks noGrp="1"/>
          </p:cNvSpPr>
          <p:nvPr>
            <p:ph sz="quarter" idx="10"/>
          </p:nvPr>
        </p:nvSpPr>
        <p:spPr>
          <a:xfrm>
            <a:off x="838200" y="1145410"/>
            <a:ext cx="10515600" cy="456165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482940" y="6231220"/>
            <a:ext cx="592755" cy="477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001C9-2833-4471-8B30-4D4E9328226F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05900" y="6025415"/>
            <a:ext cx="2136407" cy="28551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96989B"/>
                </a:solidFill>
              </a:defRPr>
            </a:lvl1pPr>
          </a:lstStyle>
          <a:p>
            <a:r>
              <a:rPr lang="fr-FR"/>
              <a:t>Frelon - webinaire régional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4506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B2F34B-5E5A-7559-F653-ADFB95B9E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D686A0-59F0-D95C-209B-A836CB372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B27A82-C723-8423-76D6-63A41AC61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578E-4F44-4678-8C12-D253F1DFBD3D}" type="datetime1">
              <a:rPr lang="fr-FR" smtClean="0"/>
              <a:t>26/03/2024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E1D86F-1990-EA91-A718-0676A5D29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Frelon - webinaire régional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8CAD88-905F-B7B2-231A-44DFCDB47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C625-0622-407E-AE47-DDD467F4DB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7307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B27987-7386-D171-B414-CFF20074B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8D901E-CD30-1CB0-8FDB-64E94CBC7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323020-5F4A-A5CA-1EFC-835656B9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DE8CB-BF7C-4CBE-96A1-401B0FBCDE2D}" type="datetime1">
              <a:rPr lang="fr-FR" smtClean="0"/>
              <a:t>26/03/2024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2E3A52-03E8-3076-61FD-09EBA49E5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Frelon - webinaire régional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B29DB0-6578-D3CE-EE5C-0C7EF2CE7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C625-0622-407E-AE47-DDD467F4DB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0233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5C9DC1-FEAB-C506-FB02-60B5212FB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575D11-2319-1167-DB8A-F71F1C529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BBD8362-563E-2AF4-03D1-1D20C1084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46350E-C1A7-5048-3A1C-74043C1CA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F4B95-E8B1-4898-9A06-CAFA63EDE8C5}" type="datetime1">
              <a:rPr lang="fr-FR" smtClean="0"/>
              <a:t>26/03/2024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BFA0B9E-E822-3835-DE5C-3E9C1C091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Frelon - webinaire régional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5BFB35-54FE-89C3-E11D-981E5C9F3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C625-0622-407E-AE47-DDD467F4DB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6085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802706-24D9-7FE1-C9FB-213BF9602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8A71C6B-2A4F-998D-7E6B-6050377DA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C8EA4D3-7DF2-DC9E-4469-448BEDFC8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8A8A04A-1742-1B08-4F74-194DC598F7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B65A4D5-0216-EE71-8054-4F215F0027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D4ED76E-F84D-EA73-D58B-6204BEDC1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1055B-5BDA-4CE9-BF0F-2C45624E7E2A}" type="datetime1">
              <a:rPr lang="fr-FR" smtClean="0"/>
              <a:t>26/03/2024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D137AA-265F-464C-AC8E-B1AFE815D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Frelon - webinaire régional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EC9AD78-D895-B727-ED97-27CDAD653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C625-0622-407E-AE47-DDD467F4DB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1078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1FF69C-E491-6CF3-762A-30445BC27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792E044-9013-94F7-9316-32624CC3B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9D97-D973-4C09-A30A-41363BA9D7B2}" type="datetime1">
              <a:rPr lang="fr-FR" smtClean="0"/>
              <a:t>26/03/2024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DBFEB6C-C8C6-4A1A-C6AA-159F0F3A3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Frelon - webinaire régional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CBFA51D-3C20-E9FF-5474-D16924D5E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C625-0622-407E-AE47-DDD467F4DB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1683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7B42A11-7107-A855-16CC-ECF817B18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B1BE8-8D9E-453D-A317-EC8804F18B55}" type="datetime1">
              <a:rPr lang="fr-FR" smtClean="0"/>
              <a:t>26/03/2024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981BF94-11A3-1D4E-DBDA-10C35A229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Frelon - webinaire régional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D84280-A88D-7B2F-B950-6ED855DDB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C625-0622-407E-AE47-DDD467F4DB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832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712E7A-554C-48F1-D7D1-6DC32BEAD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0F962E-D0EB-AF37-1DB9-E9D1D2E9B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69E67B8-3794-388C-B4CF-94557488D4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B87EE8-EAD9-E60E-6861-7CD148773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E805-A899-4D77-B523-7DB32E3ED09B}" type="datetime1">
              <a:rPr lang="fr-FR" smtClean="0"/>
              <a:t>26/03/2024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3ACBA7-15F3-2FCE-599C-F29C2C4E4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Frelon - webinaire régional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AE3946-115B-4694-3CF3-D07044364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C625-0622-407E-AE47-DDD467F4DB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1506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3A6C26-4081-FF92-4368-40E1C3D6B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13609F3-EAEB-4762-47EB-2B6A521E2F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4253C0E-62C7-A103-E308-CA3EC994B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03D0E50-CD41-17AB-45C6-C8F5A1F11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67E6-02A0-4B57-8213-642DA2F6F5C8}" type="datetime1">
              <a:rPr lang="fr-FR" smtClean="0"/>
              <a:t>26/03/2024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5972242-0893-C886-D112-A90D831F8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Frelon - webinaire régional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5E5418-780A-C8ED-9B1A-B005A62CD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C625-0622-407E-AE47-DDD467F4DB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3467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0732562-BC86-A54B-1ACC-9F24ABFD4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D5B4F1-F8E7-CE3C-3467-1ED0E4B66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9F816E-C2C5-2CC6-EBF1-B2AEADA5A0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86AD19-F107-4927-BC80-FFFE32EC6574}" type="datetime1">
              <a:rPr lang="fr-FR" smtClean="0"/>
              <a:t>26/03/2024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8AE372-3699-DA0D-B546-D01F63D0BC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fr-FR"/>
              <a:t>Frelon - webinaire régional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B4D7CD-22B9-ABE2-4CA9-E2EEF43D5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18C625-0622-407E-AE47-DDD467F4DB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097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C99080-1BBA-8056-7221-7D31916BE6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Field situation of V. </a:t>
            </a:r>
            <a:r>
              <a:rPr lang="en-US" i="1" dirty="0" err="1"/>
              <a:t>velutina</a:t>
            </a:r>
            <a:r>
              <a:rPr lang="en-US" i="1" dirty="0"/>
              <a:t> in France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3E86AED-508E-0E51-A003-9432684943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err="1"/>
              <a:t>Apimondia</a:t>
            </a:r>
            <a:r>
              <a:rPr lang="en-US" b="1" dirty="0"/>
              <a:t> Webinar on Invasive species - March 26th</a:t>
            </a:r>
          </a:p>
        </p:txBody>
      </p:sp>
      <p:pic>
        <p:nvPicPr>
          <p:cNvPr id="8" name="Image 7" descr="Une image contenant texte, Police, logo&#10;&#10;Description générée automatiquement">
            <a:extLst>
              <a:ext uri="{FF2B5EF4-FFF2-40B4-BE49-F238E27FC236}">
                <a16:creationId xmlns:a16="http://schemas.microsoft.com/office/drawing/2014/main" id="{6EE0F6AE-1F7F-1A79-5C33-D86A604DD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2" y="216408"/>
            <a:ext cx="3163824" cy="109210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3C7333F-D395-9625-8656-8A8F1BE17256}"/>
              </a:ext>
            </a:extLst>
          </p:cNvPr>
          <p:cNvSpPr txBox="1"/>
          <p:nvPr/>
        </p:nvSpPr>
        <p:spPr>
          <a:xfrm>
            <a:off x="8705589" y="6338170"/>
            <a:ext cx="2414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FNOSAD-LSA – Alain Goulnik</a:t>
            </a:r>
          </a:p>
        </p:txBody>
      </p:sp>
    </p:spTree>
    <p:extLst>
      <p:ext uri="{BB962C8B-B14F-4D97-AF65-F5344CB8AC3E}">
        <p14:creationId xmlns:p14="http://schemas.microsoft.com/office/powerpoint/2010/main" val="4242912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C7F43AA-5F16-8809-94C8-1A8C1F6C4A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14" r="34176" b="31156"/>
          <a:stretch/>
        </p:blipFill>
        <p:spPr>
          <a:xfrm>
            <a:off x="281782" y="1263206"/>
            <a:ext cx="2305146" cy="2880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E284015-B81A-B9DE-9FBA-355EE969CF77}"/>
              </a:ext>
            </a:extLst>
          </p:cNvPr>
          <p:cNvSpPr txBox="1"/>
          <p:nvPr/>
        </p:nvSpPr>
        <p:spPr>
          <a:xfrm>
            <a:off x="389677" y="893874"/>
            <a:ext cx="308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So called « Japanese trap »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F9C1DC-3ECA-7C9C-2280-123794C5EE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90" t="21360" r="35095" b="20000"/>
          <a:stretch/>
        </p:blipFill>
        <p:spPr>
          <a:xfrm>
            <a:off x="9053988" y="1263206"/>
            <a:ext cx="2619400" cy="2880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378FB12-2DE1-B466-7290-F5CA9FF9A240}"/>
              </a:ext>
            </a:extLst>
          </p:cNvPr>
          <p:cNvSpPr txBox="1"/>
          <p:nvPr/>
        </p:nvSpPr>
        <p:spPr>
          <a:xfrm>
            <a:off x="9005182" y="893874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So called « Korean trap »</a:t>
            </a:r>
          </a:p>
        </p:txBody>
      </p:sp>
      <p:pic>
        <p:nvPicPr>
          <p:cNvPr id="3074" name="Picture 2" descr="Image en ligne">
            <a:extLst>
              <a:ext uri="{FF2B5EF4-FFF2-40B4-BE49-F238E27FC236}">
                <a16:creationId xmlns:a16="http://schemas.microsoft.com/office/drawing/2014/main" id="{6231CA73-9057-E020-FD68-9DF66C887A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6" t="4394" r="21238" b="5601"/>
          <a:stretch/>
        </p:blipFill>
        <p:spPr bwMode="auto">
          <a:xfrm>
            <a:off x="4534875" y="684169"/>
            <a:ext cx="2793489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84436-54FE-945A-51A5-0BDFA0C49C02}"/>
              </a:ext>
            </a:extLst>
          </p:cNvPr>
          <p:cNvSpPr txBox="1"/>
          <p:nvPr/>
        </p:nvSpPr>
        <p:spPr>
          <a:xfrm>
            <a:off x="4674947" y="3225938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Home made trap</a:t>
            </a: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951E8EC3-1FF4-1A1E-B497-2342FC210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C625-0622-407E-AE47-DDD467F4DB85}" type="slidenum">
              <a:rPr lang="fr-FR" smtClean="0"/>
              <a:t>10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AA6D9D3-0E9A-EFE0-77FD-B426D95537A8}"/>
              </a:ext>
            </a:extLst>
          </p:cNvPr>
          <p:cNvSpPr txBox="1"/>
          <p:nvPr/>
        </p:nvSpPr>
        <p:spPr>
          <a:xfrm>
            <a:off x="4604482" y="202117"/>
            <a:ext cx="2668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Examples of</a:t>
            </a:r>
            <a:r>
              <a:rPr lang="en-US" dirty="0"/>
              <a:t> </a:t>
            </a:r>
            <a:r>
              <a:rPr lang="en-US" sz="2400" b="1" dirty="0"/>
              <a:t>traps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2FF76EF-975B-0AF6-9143-51D3A68566B5}"/>
              </a:ext>
            </a:extLst>
          </p:cNvPr>
          <p:cNvSpPr txBox="1"/>
          <p:nvPr/>
        </p:nvSpPr>
        <p:spPr>
          <a:xfrm>
            <a:off x="966652" y="4347559"/>
            <a:ext cx="9771017" cy="23083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Use “Cone trap”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Must separate baits and catch cage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Hornet bottle traps are to be prohibited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Meshing depends on localization and infestation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Consider costs as well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Collecting and storing data is useful to measure effect of trapping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54DA7A8-9482-9047-290B-897354AECCF3}"/>
              </a:ext>
            </a:extLst>
          </p:cNvPr>
          <p:cNvSpPr txBox="1"/>
          <p:nvPr/>
        </p:nvSpPr>
        <p:spPr>
          <a:xfrm>
            <a:off x="4312552" y="3754340"/>
            <a:ext cx="2939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Recommendations</a:t>
            </a:r>
          </a:p>
        </p:txBody>
      </p:sp>
      <p:pic>
        <p:nvPicPr>
          <p:cNvPr id="5" name="Image 4" descr="Une image contenant clipart, dessin humoristique, conception, créativité&#10;&#10;Description générée automatiquement">
            <a:extLst>
              <a:ext uri="{FF2B5EF4-FFF2-40B4-BE49-F238E27FC236}">
                <a16:creationId xmlns:a16="http://schemas.microsoft.com/office/drawing/2014/main" id="{43AC4D07-0EA9-2408-4B33-C8E3C292CA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425" y="99260"/>
            <a:ext cx="798856" cy="89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44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F5F94F-1BAE-8687-049F-875067731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Axis 2: Nest destruction - recommendations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71908E-98AE-DCF1-ED1E-9D76BCEBE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253" y="2055812"/>
            <a:ext cx="10515596" cy="3990657"/>
          </a:xfrm>
        </p:spPr>
        <p:txBody>
          <a:bodyPr>
            <a:noAutofit/>
          </a:bodyPr>
          <a:lstStyle/>
          <a:p>
            <a:r>
              <a:rPr lang="en-US" sz="2000" b="1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Primary</a:t>
            </a:r>
            <a:r>
              <a:rPr lang="en-US" sz="2000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nests – May-June, usually attached to the roofs of sheds / outbuilding</a:t>
            </a:r>
          </a:p>
          <a:p>
            <a:r>
              <a:rPr lang="en-US" sz="2000" b="1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Secondary</a:t>
            </a:r>
            <a:r>
              <a:rPr lang="en-US" sz="2000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nests </a:t>
            </a:r>
            <a:r>
              <a:rPr lang="en-US" sz="2000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– July-October, mostly at the top of trees but can be found underground</a:t>
            </a:r>
            <a:endParaRPr lang="en-US" sz="2000" kern="100" dirty="0">
              <a:effectLst/>
              <a:latin typeface="Poppins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kern="100" dirty="0">
              <a:latin typeface="Poppins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b="1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plan provides guidance for destruction</a:t>
            </a:r>
            <a:r>
              <a:rPr lang="en-US" sz="2000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Destruction must be carried out by pest technicians</a:t>
            </a:r>
          </a:p>
          <a:p>
            <a:r>
              <a:rPr lang="en-US" sz="2000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000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llowed technics and biocides (</a:t>
            </a:r>
            <a:r>
              <a:rPr lang="en-US" sz="2000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e.g. pyrethrins </a:t>
            </a:r>
            <a:r>
              <a:rPr lang="en-US" sz="2000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Technicians good practices (e.g. management of nests after treatments)</a:t>
            </a:r>
          </a:p>
          <a:p>
            <a:r>
              <a:rPr lang="en-US" sz="2000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Storing data is as well useful to follow the effect of trapping </a:t>
            </a:r>
          </a:p>
          <a:p>
            <a:r>
              <a:rPr lang="en-US" sz="2000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No need to destroy nests in winter</a:t>
            </a:r>
          </a:p>
          <a:p>
            <a:endParaRPr lang="en-US" sz="2000" kern="100" dirty="0">
              <a:effectLst/>
              <a:latin typeface="Poppins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E010B04-35A3-5B14-3AB1-F75EBFAF3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C625-0622-407E-AE47-DDD467F4DB85}" type="slidenum">
              <a:rPr lang="fr-FR" smtClean="0"/>
              <a:t>11</a:t>
            </a:fld>
            <a:endParaRPr lang="fr-FR"/>
          </a:p>
        </p:txBody>
      </p:sp>
      <p:pic>
        <p:nvPicPr>
          <p:cNvPr id="4" name="Image 3" descr="Une image contenant clipart, dessin humoristique, conception, créativité&#10;&#10;Description générée automatiquement">
            <a:extLst>
              <a:ext uri="{FF2B5EF4-FFF2-40B4-BE49-F238E27FC236}">
                <a16:creationId xmlns:a16="http://schemas.microsoft.com/office/drawing/2014/main" id="{637B501D-B999-19DC-6846-58C61CF5D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425" y="99260"/>
            <a:ext cx="798856" cy="89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41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F5F94F-1BAE-8687-049F-875067731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107"/>
            <a:ext cx="10515600" cy="1325563"/>
          </a:xfrm>
        </p:spPr>
        <p:txBody>
          <a:bodyPr/>
          <a:lstStyle/>
          <a:p>
            <a:r>
              <a:rPr lang="en-US" dirty="0"/>
              <a:t>Axis 3: Apiary and colony protection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71908E-98AE-DCF1-ED1E-9D76BCEBE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097" y="1249089"/>
            <a:ext cx="10515596" cy="23986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Creativity is key and the plan provide various technics, used generally together. The goal here is to reduce colony stress, not predation.</a:t>
            </a:r>
          </a:p>
          <a:p>
            <a:pPr marL="0" indent="0">
              <a:buNone/>
            </a:pPr>
            <a:endParaRPr lang="en-US" sz="2000" kern="100" dirty="0">
              <a:effectLst/>
              <a:latin typeface="Poppins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Anti hornet muzzles and/or nets</a:t>
            </a:r>
          </a:p>
          <a:p>
            <a:r>
              <a:rPr lang="en-US" sz="2000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Electric harps</a:t>
            </a:r>
          </a:p>
          <a:p>
            <a:r>
              <a:rPr lang="en-US" sz="2000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Entrance reducer (pipes or classical reducers)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E010B04-35A3-5B14-3AB1-F75EBFAF3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C625-0622-407E-AE47-DDD467F4DB85}" type="slidenum">
              <a:rPr lang="fr-FR" smtClean="0"/>
              <a:t>12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AF8540-F7B1-986E-EF31-59BED29CFB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47" r="4" b="14237"/>
          <a:stretch/>
        </p:blipFill>
        <p:spPr>
          <a:xfrm>
            <a:off x="4132286" y="3891413"/>
            <a:ext cx="3058990" cy="2017464"/>
          </a:xfrm>
          <a:prstGeom prst="rect">
            <a:avLst/>
          </a:prstGeom>
        </p:spPr>
      </p:pic>
      <p:pic>
        <p:nvPicPr>
          <p:cNvPr id="7" name="Image 6" descr="Une image contenant bâtiment, plein air, en bois, bois&#10;&#10;Description générée automatiquement">
            <a:extLst>
              <a:ext uri="{FF2B5EF4-FFF2-40B4-BE49-F238E27FC236}">
                <a16:creationId xmlns:a16="http://schemas.microsoft.com/office/drawing/2014/main" id="{80A84929-7AA0-566A-01EE-3CB3515D2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3" y="3765348"/>
            <a:ext cx="3168793" cy="210868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1CFF923-A24B-267F-5CAF-989D65CBD3EB}"/>
              </a:ext>
            </a:extLst>
          </p:cNvPr>
          <p:cNvSpPr txBox="1"/>
          <p:nvPr/>
        </p:nvSpPr>
        <p:spPr>
          <a:xfrm>
            <a:off x="422031" y="6171684"/>
            <a:ext cx="9059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Note that here as well costs are to be considered, particularly for professional beekeepers</a:t>
            </a:r>
          </a:p>
        </p:txBody>
      </p:sp>
      <p:pic>
        <p:nvPicPr>
          <p:cNvPr id="11" name="Image 10" descr="Une image contenant clipart, dessin humoristique, conception, créativité&#10;&#10;Description générée automatiquement">
            <a:extLst>
              <a:ext uri="{FF2B5EF4-FFF2-40B4-BE49-F238E27FC236}">
                <a16:creationId xmlns:a16="http://schemas.microsoft.com/office/drawing/2014/main" id="{9DF6E651-A54E-FA42-FAE3-468314B18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425" y="99260"/>
            <a:ext cx="798856" cy="897565"/>
          </a:xfrm>
          <a:prstGeom prst="rect">
            <a:avLst/>
          </a:prstGeom>
        </p:spPr>
      </p:pic>
      <p:pic>
        <p:nvPicPr>
          <p:cNvPr id="9" name="Image 8" descr="Une image contenant plein air, plante, énergie solaire, herbe&#10;&#10;Description générée automatiquement">
            <a:extLst>
              <a:ext uri="{FF2B5EF4-FFF2-40B4-BE49-F238E27FC236}">
                <a16:creationId xmlns:a16="http://schemas.microsoft.com/office/drawing/2014/main" id="{1BA7F033-174A-9DE5-218B-2EB2AE3B72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659" y="2176913"/>
            <a:ext cx="2571750" cy="3429000"/>
          </a:xfrm>
          <a:prstGeom prst="rect">
            <a:avLst/>
          </a:prstGeom>
        </p:spPr>
      </p:pic>
      <p:cxnSp>
        <p:nvCxnSpPr>
          <p:cNvPr id="13" name="Connecteur : en angle 12">
            <a:extLst>
              <a:ext uri="{FF2B5EF4-FFF2-40B4-BE49-F238E27FC236}">
                <a16:creationId xmlns:a16="http://schemas.microsoft.com/office/drawing/2014/main" id="{A077C51E-711B-E5A9-9377-638A9AAE2A74}"/>
              </a:ext>
            </a:extLst>
          </p:cNvPr>
          <p:cNvCxnSpPr>
            <a:cxnSpLocks/>
          </p:cNvCxnSpPr>
          <p:nvPr/>
        </p:nvCxnSpPr>
        <p:spPr>
          <a:xfrm rot="10800000" flipV="1">
            <a:off x="295990" y="2487830"/>
            <a:ext cx="271107" cy="1199310"/>
          </a:xfrm>
          <a:prstGeom prst="bentConnector2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E19E1A78-EB6B-0C48-4552-BDAF0B0022D5}"/>
              </a:ext>
            </a:extLst>
          </p:cNvPr>
          <p:cNvCxnSpPr>
            <a:cxnSpLocks/>
          </p:cNvCxnSpPr>
          <p:nvPr/>
        </p:nvCxnSpPr>
        <p:spPr>
          <a:xfrm flipV="1">
            <a:off x="2870200" y="2893114"/>
            <a:ext cx="5429352" cy="4511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 : en angle 19">
            <a:extLst>
              <a:ext uri="{FF2B5EF4-FFF2-40B4-BE49-F238E27FC236}">
                <a16:creationId xmlns:a16="http://schemas.microsoft.com/office/drawing/2014/main" id="{2578EA6C-0E60-EC2D-4822-EE918B094F0B}"/>
              </a:ext>
            </a:extLst>
          </p:cNvPr>
          <p:cNvCxnSpPr>
            <a:cxnSpLocks/>
          </p:cNvCxnSpPr>
          <p:nvPr/>
        </p:nvCxnSpPr>
        <p:spPr>
          <a:xfrm rot="16200000" flipH="1">
            <a:off x="6547227" y="3500626"/>
            <a:ext cx="657649" cy="123926"/>
          </a:xfrm>
          <a:prstGeom prst="bentConnector3">
            <a:avLst>
              <a:gd name="adj1" fmla="val 1336"/>
            </a:avLst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5816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A22B876-2BDD-A213-4E47-A10333A18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C625-0622-407E-AE47-DDD467F4DB85}" type="slidenum">
              <a:rPr lang="fr-FR" smtClean="0"/>
              <a:t>13</a:t>
            </a:fld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12B020D-0BBC-AE0C-D593-31C2B659E96A}"/>
              </a:ext>
            </a:extLst>
          </p:cNvPr>
          <p:cNvSpPr/>
          <p:nvPr/>
        </p:nvSpPr>
        <p:spPr>
          <a:xfrm>
            <a:off x="3785616" y="1096328"/>
            <a:ext cx="3904488" cy="513016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National steering committee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70CCD4B-384A-B822-C454-2B03B6C13411}"/>
              </a:ext>
            </a:extLst>
          </p:cNvPr>
          <p:cNvSpPr/>
          <p:nvPr/>
        </p:nvSpPr>
        <p:spPr>
          <a:xfrm>
            <a:off x="1231392" y="2578132"/>
            <a:ext cx="3904488" cy="51301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Regional steering committee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2DC1747-BCAE-BB00-D04A-B80D5E548F0E}"/>
              </a:ext>
            </a:extLst>
          </p:cNvPr>
          <p:cNvSpPr/>
          <p:nvPr/>
        </p:nvSpPr>
        <p:spPr>
          <a:xfrm>
            <a:off x="273939" y="4206399"/>
            <a:ext cx="6311264" cy="51301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Local steering committee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12E91AE-E5B8-469D-6E99-B4877867969E}"/>
              </a:ext>
            </a:extLst>
          </p:cNvPr>
          <p:cNvSpPr/>
          <p:nvPr/>
        </p:nvSpPr>
        <p:spPr>
          <a:xfrm>
            <a:off x="273939" y="5487539"/>
            <a:ext cx="2069592" cy="68500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Trapping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6E4A301-EF57-874E-0342-3794E16DD052}"/>
              </a:ext>
            </a:extLst>
          </p:cNvPr>
          <p:cNvSpPr/>
          <p:nvPr/>
        </p:nvSpPr>
        <p:spPr>
          <a:xfrm>
            <a:off x="2394775" y="5487540"/>
            <a:ext cx="2069592" cy="68500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Destruction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43742A3-FF08-B05C-B373-877198CB953E}"/>
              </a:ext>
            </a:extLst>
          </p:cNvPr>
          <p:cNvSpPr/>
          <p:nvPr/>
        </p:nvSpPr>
        <p:spPr>
          <a:xfrm>
            <a:off x="4515612" y="5487540"/>
            <a:ext cx="2069592" cy="68500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Communication, training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3F9E61E-1588-09A4-88A4-948F07942680}"/>
              </a:ext>
            </a:extLst>
          </p:cNvPr>
          <p:cNvCxnSpPr/>
          <p:nvPr/>
        </p:nvCxnSpPr>
        <p:spPr>
          <a:xfrm flipV="1">
            <a:off x="3712464" y="3091148"/>
            <a:ext cx="0" cy="1115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72CA837-88FC-265C-8043-07364D16A673}"/>
              </a:ext>
            </a:extLst>
          </p:cNvPr>
          <p:cNvCxnSpPr/>
          <p:nvPr/>
        </p:nvCxnSpPr>
        <p:spPr>
          <a:xfrm>
            <a:off x="2615184" y="3091148"/>
            <a:ext cx="0" cy="1115251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47B27E0E-6AEF-01AA-5D62-0D1EFA674D8E}"/>
              </a:ext>
            </a:extLst>
          </p:cNvPr>
          <p:cNvSpPr txBox="1"/>
          <p:nvPr/>
        </p:nvSpPr>
        <p:spPr>
          <a:xfrm>
            <a:off x="6061800" y="2347452"/>
            <a:ext cx="2415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Annual assessment:</a:t>
            </a:r>
          </a:p>
          <a:p>
            <a:r>
              <a:rPr lang="en-US" dirty="0"/>
              <a:t>What went well / What went bad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9799C58-238E-486B-24F5-02D97BDDFA28}"/>
              </a:ext>
            </a:extLst>
          </p:cNvPr>
          <p:cNvCxnSpPr>
            <a:endCxn id="6" idx="2"/>
          </p:cNvCxnSpPr>
          <p:nvPr/>
        </p:nvCxnSpPr>
        <p:spPr>
          <a:xfrm flipV="1">
            <a:off x="3749040" y="1609344"/>
            <a:ext cx="1988820" cy="9687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18B51AE4-90C7-74B7-A61B-D65F60588FD1}"/>
              </a:ext>
            </a:extLst>
          </p:cNvPr>
          <p:cNvCxnSpPr/>
          <p:nvPr/>
        </p:nvCxnSpPr>
        <p:spPr>
          <a:xfrm flipH="1">
            <a:off x="2697480" y="1609344"/>
            <a:ext cx="1947672" cy="9687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239CE466-2A43-C6B4-D218-9C5877D548F7}"/>
              </a:ext>
            </a:extLst>
          </p:cNvPr>
          <p:cNvSpPr txBox="1"/>
          <p:nvPr/>
        </p:nvSpPr>
        <p:spPr>
          <a:xfrm>
            <a:off x="7653076" y="935721"/>
            <a:ext cx="2743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Continuous improvement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FC9FF5A-3DA5-F3CA-511F-5F335C573DC8}"/>
              </a:ext>
            </a:extLst>
          </p:cNvPr>
          <p:cNvSpPr/>
          <p:nvPr/>
        </p:nvSpPr>
        <p:spPr>
          <a:xfrm>
            <a:off x="9829800" y="996342"/>
            <a:ext cx="807720" cy="712988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WG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8B658BF-3409-8C3C-8909-7FDCAC13084D}"/>
              </a:ext>
            </a:extLst>
          </p:cNvPr>
          <p:cNvSpPr txBox="1"/>
          <p:nvPr/>
        </p:nvSpPr>
        <p:spPr>
          <a:xfrm>
            <a:off x="1328738" y="1425541"/>
            <a:ext cx="1625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Communicate</a:t>
            </a:r>
          </a:p>
          <a:p>
            <a:r>
              <a:rPr lang="en-US" dirty="0"/>
              <a:t>&amp; Train</a:t>
            </a:r>
          </a:p>
        </p:txBody>
      </p:sp>
      <p:cxnSp>
        <p:nvCxnSpPr>
          <p:cNvPr id="30" name="Connecteur : en angle 29">
            <a:extLst>
              <a:ext uri="{FF2B5EF4-FFF2-40B4-BE49-F238E27FC236}">
                <a16:creationId xmlns:a16="http://schemas.microsoft.com/office/drawing/2014/main" id="{BCB084A3-4819-8442-E04A-1D9972F8BAF2}"/>
              </a:ext>
            </a:extLst>
          </p:cNvPr>
          <p:cNvCxnSpPr>
            <a:cxnSpLocks/>
            <a:endCxn id="7" idx="1"/>
          </p:cNvCxnSpPr>
          <p:nvPr/>
        </p:nvCxnSpPr>
        <p:spPr>
          <a:xfrm rot="10800000" flipV="1">
            <a:off x="1231393" y="1344740"/>
            <a:ext cx="2492885" cy="1489900"/>
          </a:xfrm>
          <a:prstGeom prst="bentConnector3">
            <a:avLst>
              <a:gd name="adj1" fmla="val 109170"/>
            </a:avLst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5EDAC2EA-0169-19F4-5FB7-02B286FA8C8F}"/>
              </a:ext>
            </a:extLst>
          </p:cNvPr>
          <p:cNvCxnSpPr>
            <a:stCxn id="6" idx="3"/>
            <a:endCxn id="25" idx="2"/>
          </p:cNvCxnSpPr>
          <p:nvPr/>
        </p:nvCxnSpPr>
        <p:spPr>
          <a:xfrm>
            <a:off x="7690104" y="1352836"/>
            <a:ext cx="2139696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BB548A74-69E8-0F35-8EE0-504D004F0825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1308735" y="4719415"/>
            <a:ext cx="0" cy="768124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DB00AB2C-2BAC-3C53-9C78-B57CDB822090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5550408" y="4719415"/>
            <a:ext cx="0" cy="768125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DD5EACC2-3442-A173-2789-34877001C0E9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3429571" y="4719415"/>
            <a:ext cx="0" cy="768125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2" name="ZoneTexte 41">
            <a:extLst>
              <a:ext uri="{FF2B5EF4-FFF2-40B4-BE49-F238E27FC236}">
                <a16:creationId xmlns:a16="http://schemas.microsoft.com/office/drawing/2014/main" id="{9A2AF17B-56D7-DC1A-C103-9BE4C93F191F}"/>
              </a:ext>
            </a:extLst>
          </p:cNvPr>
          <p:cNvSpPr txBox="1"/>
          <p:nvPr/>
        </p:nvSpPr>
        <p:spPr>
          <a:xfrm>
            <a:off x="1881356" y="4903218"/>
            <a:ext cx="3579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Providing data to upper level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9F493E6-1F23-FF95-51BB-94C7DE80E790}"/>
              </a:ext>
            </a:extLst>
          </p:cNvPr>
          <p:cNvSpPr txBox="1"/>
          <p:nvPr/>
        </p:nvSpPr>
        <p:spPr>
          <a:xfrm>
            <a:off x="9494520" y="1772810"/>
            <a:ext cx="2173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Working grou</a:t>
            </a:r>
            <a:r>
              <a:rPr lang="en-US" dirty="0">
                <a:latin typeface="+mj-lt"/>
                <a:ea typeface="+mj-ea"/>
                <a:cs typeface="+mj-cs"/>
              </a:rPr>
              <a:t>p including most of the stakeholders</a:t>
            </a:r>
            <a:b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04586B9E-DFFA-8156-E278-1F4CC816A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02" y="152509"/>
            <a:ext cx="11625951" cy="783566"/>
          </a:xfrm>
        </p:spPr>
        <p:txBody>
          <a:bodyPr/>
          <a:lstStyle/>
          <a:p>
            <a:r>
              <a:rPr lang="en-US" dirty="0"/>
              <a:t>Governance – a top-down approach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67D176A-154D-7769-E8B7-90CE86D55490}"/>
              </a:ext>
            </a:extLst>
          </p:cNvPr>
          <p:cNvCxnSpPr/>
          <p:nvPr/>
        </p:nvCxnSpPr>
        <p:spPr>
          <a:xfrm flipH="1" flipV="1">
            <a:off x="6233159" y="1702082"/>
            <a:ext cx="352044" cy="670893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E21713F6-E6CE-E066-7C5F-CD53D939491F}"/>
              </a:ext>
            </a:extLst>
          </p:cNvPr>
          <p:cNvCxnSpPr>
            <a:cxnSpLocks/>
          </p:cNvCxnSpPr>
          <p:nvPr/>
        </p:nvCxnSpPr>
        <p:spPr>
          <a:xfrm flipH="1">
            <a:off x="5316871" y="2946842"/>
            <a:ext cx="565006" cy="43611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0094A9DA-4864-1AA3-AB31-40DE277FF801}"/>
              </a:ext>
            </a:extLst>
          </p:cNvPr>
          <p:cNvCxnSpPr>
            <a:cxnSpLocks/>
          </p:cNvCxnSpPr>
          <p:nvPr/>
        </p:nvCxnSpPr>
        <p:spPr>
          <a:xfrm flipH="1">
            <a:off x="5737860" y="3346257"/>
            <a:ext cx="671321" cy="532885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6" name="Image 35" descr="Une image contenant clipart, dessin humoristique, conception, créativité&#10;&#10;Description générée automatiquement">
            <a:extLst>
              <a:ext uri="{FF2B5EF4-FFF2-40B4-BE49-F238E27FC236}">
                <a16:creationId xmlns:a16="http://schemas.microsoft.com/office/drawing/2014/main" id="{863EA38D-4AD5-9C2B-BFAB-9461EADC5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425" y="99260"/>
            <a:ext cx="798856" cy="897565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110D8CD0-BEAF-76CD-0ECD-B366DC520B1C}"/>
              </a:ext>
            </a:extLst>
          </p:cNvPr>
          <p:cNvSpPr txBox="1"/>
          <p:nvPr/>
        </p:nvSpPr>
        <p:spPr>
          <a:xfrm>
            <a:off x="273939" y="6336159"/>
            <a:ext cx="8101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Targets</a:t>
            </a:r>
            <a:r>
              <a:rPr lang="en-US" dirty="0"/>
              <a:t>: Beekeepers, pest technicians,  citizens, communities, local authorities.</a:t>
            </a:r>
          </a:p>
        </p:txBody>
      </p:sp>
    </p:spTree>
    <p:extLst>
      <p:ext uri="{BB962C8B-B14F-4D97-AF65-F5344CB8AC3E}">
        <p14:creationId xmlns:p14="http://schemas.microsoft.com/office/powerpoint/2010/main" val="4134912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F5F94F-1BAE-8687-049F-875067731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26" y="294958"/>
            <a:ext cx="11625951" cy="783566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71908E-98AE-DCF1-ED1E-9D76BCEBE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322" y="1078523"/>
            <a:ext cx="10515596" cy="4657259"/>
          </a:xfrm>
        </p:spPr>
        <p:txBody>
          <a:bodyPr>
            <a:noAutofit/>
          </a:bodyPr>
          <a:lstStyle/>
          <a:p>
            <a:r>
              <a:rPr lang="en-US" sz="2400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This plan provides a </a:t>
            </a:r>
            <a:r>
              <a:rPr lang="en-US" sz="2400" b="1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pragmatic approach </a:t>
            </a:r>
            <a:r>
              <a:rPr lang="en-US" sz="2400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 fight &amp; control </a:t>
            </a:r>
            <a:r>
              <a:rPr lang="en-US" sz="2400" kern="100" dirty="0" err="1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Vv</a:t>
            </a:r>
            <a:endParaRPr lang="en-US" sz="2400" kern="100" dirty="0">
              <a:latin typeface="Poppins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Based on techniques that are not news but that </a:t>
            </a:r>
            <a:r>
              <a:rPr lang="en-US" sz="2400" b="1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needed to be circulated</a:t>
            </a:r>
            <a:r>
              <a:rPr lang="en-US" sz="2400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(see for instance </a:t>
            </a:r>
            <a:r>
              <a:rPr lang="en-US" sz="1800" i="1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2017, </a:t>
            </a:r>
            <a:r>
              <a:rPr lang="en-US" sz="1800" i="1" kern="100" dirty="0" err="1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Turchi</a:t>
            </a:r>
            <a:r>
              <a:rPr lang="en-US" sz="1800" i="1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L, </a:t>
            </a:r>
            <a:r>
              <a:rPr lang="en-US" sz="1800" i="1" kern="100" dirty="0" err="1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Derijard</a:t>
            </a:r>
            <a:r>
              <a:rPr lang="en-US" sz="1800" i="1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B. Options for the biological and physical control of Vespa </a:t>
            </a:r>
            <a:r>
              <a:rPr lang="en-US" sz="1800" i="1" kern="100" dirty="0" err="1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velutina</a:t>
            </a:r>
            <a:r>
              <a:rPr lang="en-US" sz="1800" i="1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kern="100" dirty="0" err="1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nigrithorax</a:t>
            </a:r>
            <a:r>
              <a:rPr lang="en-US" sz="2400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Even if it comes late, it brings </a:t>
            </a:r>
            <a:r>
              <a:rPr lang="en-US" sz="2400" b="1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some useful advice </a:t>
            </a:r>
            <a:r>
              <a:rPr lang="en-US" sz="2400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and guidance to reduce stress on apiaries</a:t>
            </a:r>
          </a:p>
          <a:p>
            <a:r>
              <a:rPr lang="en-US" sz="2400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plan comes also with </a:t>
            </a:r>
            <a:r>
              <a:rPr lang="en-US" sz="2400" b="1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data collection and analysis </a:t>
            </a:r>
            <a:r>
              <a:rPr lang="en-US" sz="2400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 measure its effects</a:t>
            </a:r>
          </a:p>
          <a:p>
            <a:r>
              <a:rPr lang="en-US" sz="2400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It is also designed to be </a:t>
            </a:r>
            <a:r>
              <a:rPr lang="en-US" sz="2400" b="1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improved</a:t>
            </a:r>
            <a:r>
              <a:rPr lang="en-US" sz="2400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over the years</a:t>
            </a:r>
          </a:p>
          <a:p>
            <a:r>
              <a:rPr lang="en-US" sz="2400" b="1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Funding</a:t>
            </a:r>
            <a:r>
              <a:rPr lang="en-US" sz="2400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is shared between beekeeping sector and public funds</a:t>
            </a:r>
          </a:p>
          <a:p>
            <a:r>
              <a:rPr lang="en-US" sz="2400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Nest detection is still the </a:t>
            </a:r>
            <a:r>
              <a:rPr lang="en-US" sz="2400" b="1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weak spot </a:t>
            </a:r>
            <a:r>
              <a:rPr lang="en-US" sz="2400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of this plan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E010B04-35A3-5B14-3AB1-F75EBFAF3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C625-0622-407E-AE47-DDD467F4DB85}" type="slidenum">
              <a:rPr lang="fr-FR" smtClean="0"/>
              <a:t>14</a:t>
            </a:fld>
            <a:endParaRPr lang="fr-FR"/>
          </a:p>
        </p:txBody>
      </p:sp>
      <p:pic>
        <p:nvPicPr>
          <p:cNvPr id="4" name="Image 3" descr="Une image contenant clipart, dessin humoristique, conception, créativité&#10;&#10;Description générée automatiquement">
            <a:extLst>
              <a:ext uri="{FF2B5EF4-FFF2-40B4-BE49-F238E27FC236}">
                <a16:creationId xmlns:a16="http://schemas.microsoft.com/office/drawing/2014/main" id="{0B9767C5-EC4D-EB3B-0172-F11B8A2D7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425" y="99260"/>
            <a:ext cx="798856" cy="89756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8F1F3D0-63E6-0AE2-197C-8A40C3D208B7}"/>
              </a:ext>
            </a:extLst>
          </p:cNvPr>
          <p:cNvSpPr txBox="1"/>
          <p:nvPr/>
        </p:nvSpPr>
        <p:spPr>
          <a:xfrm>
            <a:off x="204430" y="6043818"/>
            <a:ext cx="11455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Even if not perfect, this plan will help us to live with the yellow leg  hornet </a:t>
            </a:r>
          </a:p>
        </p:txBody>
      </p:sp>
    </p:spTree>
    <p:extLst>
      <p:ext uri="{BB962C8B-B14F-4D97-AF65-F5344CB8AC3E}">
        <p14:creationId xmlns:p14="http://schemas.microsoft.com/office/powerpoint/2010/main" val="3549119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07CB12-E0BA-7174-C709-FC7A71ABB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8"/>
            <a:ext cx="4620584" cy="35299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400" dirty="0">
                <a:solidFill>
                  <a:schemeClr val="tx1"/>
                </a:solidFill>
                <a:latin typeface="Aptos" panose="020B0004020202020204" pitchFamily="34" charset="0"/>
                <a:cs typeface="+mj-cs"/>
              </a:rPr>
              <a:t>Any questions ?</a:t>
            </a:r>
          </a:p>
        </p:txBody>
      </p:sp>
      <p:pic>
        <p:nvPicPr>
          <p:cNvPr id="2052" name="Picture 4" descr="STIU-DF realiza reunião setorial na base da Neoenergia Planaltina nesta  quinta (26) | STIU-DF">
            <a:extLst>
              <a:ext uri="{FF2B5EF4-FFF2-40B4-BE49-F238E27FC236}">
                <a16:creationId xmlns:a16="http://schemas.microsoft.com/office/drawing/2014/main" id="{FF21950E-1DBD-DC8F-9991-18D5166A2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9" r="22829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A5FD10-BD0F-5736-5CB5-9F33C1A676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Frelon - webinaire régional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EB3777E-0D54-F28A-DBBB-6A1172B55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001C9-2833-4471-8B30-4D4E9328226F}" type="slidenum">
              <a:rPr lang="fr-FR" smtClean="0"/>
              <a:t>15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47E579-EAA5-60A9-566D-D2D17ED28093}"/>
              </a:ext>
            </a:extLst>
          </p:cNvPr>
          <p:cNvSpPr txBox="1"/>
          <p:nvPr/>
        </p:nvSpPr>
        <p:spPr>
          <a:xfrm>
            <a:off x="116305" y="6068743"/>
            <a:ext cx="2556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fnosad.lsa@gmail.com</a:t>
            </a:r>
          </a:p>
          <a:p>
            <a:r>
              <a:rPr lang="fr-FR" dirty="0"/>
              <a:t>alain.goulnik@fnosad.fr</a:t>
            </a:r>
          </a:p>
        </p:txBody>
      </p:sp>
    </p:spTree>
    <p:extLst>
      <p:ext uri="{BB962C8B-B14F-4D97-AF65-F5344CB8AC3E}">
        <p14:creationId xmlns:p14="http://schemas.microsoft.com/office/powerpoint/2010/main" val="235850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B4BF0F1-3795-88ED-9BB8-3AE3BE982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Vespa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velutina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nigrithorax</a:t>
            </a:r>
            <a:r>
              <a:rPr lang="en-US" sz="24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2400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Vv</a:t>
            </a:r>
            <a:r>
              <a:rPr lang="en-US" sz="24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in France: </a:t>
            </a:r>
            <a:b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An unstoppable progression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F9CBD50-F8C5-E3B3-9337-0B260B5B8983}"/>
              </a:ext>
            </a:extLst>
          </p:cNvPr>
          <p:cNvSpPr txBox="1">
            <a:spLocks/>
          </p:cNvSpPr>
          <p:nvPr/>
        </p:nvSpPr>
        <p:spPr>
          <a:xfrm>
            <a:off x="357446" y="2583655"/>
            <a:ext cx="4443154" cy="349286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Was introduced in the south-west of the country in 2004</a:t>
            </a:r>
          </a:p>
          <a:p>
            <a:r>
              <a:rPr lang="en-US" sz="1800" b="1" dirty="0"/>
              <a:t>Seen in the center of France around 2014</a:t>
            </a:r>
          </a:p>
          <a:p>
            <a:r>
              <a:rPr lang="en-US" sz="1800" b="1" dirty="0"/>
              <a:t>Most of mainland France covered end of 2023 </a:t>
            </a:r>
          </a:p>
          <a:p>
            <a:endParaRPr lang="en-US" sz="1800" b="1" dirty="0"/>
          </a:p>
          <a:p>
            <a:endParaRPr lang="en-US" sz="1800" b="1" dirty="0"/>
          </a:p>
          <a:p>
            <a:r>
              <a:rPr lang="en-US" sz="1800" b="1" dirty="0"/>
              <a:t>Authorities were caught off guard, anyway </a:t>
            </a:r>
            <a:r>
              <a:rPr lang="en-US" sz="1800" b="1" dirty="0" err="1"/>
              <a:t>Vv</a:t>
            </a:r>
            <a:r>
              <a:rPr lang="en-US" sz="1800" b="1" dirty="0"/>
              <a:t> management was and still is under sector responsibility</a:t>
            </a:r>
          </a:p>
          <a:p>
            <a:r>
              <a:rPr lang="en-US" sz="1800" b="1" dirty="0"/>
              <a:t>No eradication plans were prepared</a:t>
            </a:r>
          </a:p>
          <a:p>
            <a:r>
              <a:rPr lang="en-US" sz="1800" b="1" dirty="0"/>
              <a:t>Each region had to make do with their own knowledge and creativity - they improvised field techniques</a:t>
            </a:r>
          </a:p>
        </p:txBody>
      </p:sp>
      <p:pic>
        <p:nvPicPr>
          <p:cNvPr id="7" name="Image 6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1479B9F2-A293-0694-13FB-8DC2D259F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88" y="1123506"/>
            <a:ext cx="6440424" cy="5232844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5BEA7E-4BFF-9965-6471-58AEB4C2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7321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E9B42C1-A533-4771-B996-6C62150604FD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1DE68F3-B7E5-77A5-EE90-D0014B77A2BA}"/>
              </a:ext>
            </a:extLst>
          </p:cNvPr>
          <p:cNvCxnSpPr/>
          <p:nvPr/>
        </p:nvCxnSpPr>
        <p:spPr>
          <a:xfrm>
            <a:off x="1705414" y="4189412"/>
            <a:ext cx="994410" cy="0"/>
          </a:xfrm>
          <a:prstGeom prst="line">
            <a:avLst/>
          </a:prstGeom>
          <a:ln w="4762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Image 12" descr="Une image contenant clipart, dessin humoristique, conception, créativité&#10;&#10;Description générée automatiquement">
            <a:extLst>
              <a:ext uri="{FF2B5EF4-FFF2-40B4-BE49-F238E27FC236}">
                <a16:creationId xmlns:a16="http://schemas.microsoft.com/office/drawing/2014/main" id="{12AD3878-B323-46E7-40D1-2E61AD833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425" y="99260"/>
            <a:ext cx="798856" cy="89756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2B83E89-BAEA-27EC-5A18-58A36BD555E6}"/>
              </a:ext>
            </a:extLst>
          </p:cNvPr>
          <p:cNvSpPr txBox="1"/>
          <p:nvPr/>
        </p:nvSpPr>
        <p:spPr>
          <a:xfrm>
            <a:off x="5429777" y="6298365"/>
            <a:ext cx="6318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1" dirty="0">
                <a:solidFill>
                  <a:srgbClr val="242021"/>
                </a:solidFill>
                <a:effectLst/>
                <a:latin typeface="Lato-Italic"/>
              </a:rPr>
              <a:t>Vespa </a:t>
            </a:r>
            <a:r>
              <a:rPr lang="en-US" sz="1600" b="0" i="1" dirty="0" err="1">
                <a:solidFill>
                  <a:srgbClr val="242021"/>
                </a:solidFill>
                <a:effectLst/>
                <a:latin typeface="Lato-Italic"/>
              </a:rPr>
              <a:t>velutina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Lato-Regular"/>
              </a:rPr>
              <a:t>’s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Lato-Regular"/>
              </a:rPr>
              <a:t> distribution – from Quentin Rome, MNHN</a:t>
            </a:r>
            <a:r>
              <a:rPr lang="en-US" sz="1600" dirty="0"/>
              <a:t>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3E9F94D-B5EC-B2E0-2CCA-CF74CB74FF17}"/>
              </a:ext>
            </a:extLst>
          </p:cNvPr>
          <p:cNvSpPr>
            <a:spLocks noChangeAspect="1"/>
          </p:cNvSpPr>
          <p:nvPr/>
        </p:nvSpPr>
        <p:spPr>
          <a:xfrm>
            <a:off x="8450664" y="4461469"/>
            <a:ext cx="144000" cy="144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5429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9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DDD6293-1868-FB0C-F533-CD79C87EC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08" y="324379"/>
            <a:ext cx="5452532" cy="621453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u="sng" kern="120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2022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most of the national </a:t>
            </a:r>
            <a:r>
              <a:rPr lang="en-US" sz="3100" dirty="0"/>
              <a:t>bee health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associations built a plan in order to provide good practices in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Vv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management.</a:t>
            </a: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u="sng" kern="120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June 2022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first version of the plan was released. Some frustration on beekeepers' side as results were not fully there.</a:t>
            </a: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u="sng" kern="120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February 2024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more </a:t>
            </a:r>
            <a:r>
              <a:rPr lang="en-US" sz="3100" dirty="0"/>
              <a:t>institutional actors are involved, 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refreshed and more practical version of the plan is made available. As of today, deployment is ongoing.</a:t>
            </a: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Image 5" descr="Une image contenant texte, capture d’écran, Police, Page web&#10;&#10;Description générée automatiquement">
            <a:extLst>
              <a:ext uri="{FF2B5EF4-FFF2-40B4-BE49-F238E27FC236}">
                <a16:creationId xmlns:a16="http://schemas.microsoft.com/office/drawing/2014/main" id="{2336BED3-6AFB-6C8D-E58F-619EDB1A4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92" y="226577"/>
            <a:ext cx="4281387" cy="5987956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9B7424-5F01-8FD2-2441-5259AB7C8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E18C625-0622-407E-AE47-DDD467F4DB85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3" name="Image 2" descr="Une image contenant clipart, dessin humoristique, conception, créativité&#10;&#10;Description générée automatiquement">
            <a:extLst>
              <a:ext uri="{FF2B5EF4-FFF2-40B4-BE49-F238E27FC236}">
                <a16:creationId xmlns:a16="http://schemas.microsoft.com/office/drawing/2014/main" id="{E81EEF57-6871-E767-B8CD-F1FC786E6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425" y="99260"/>
            <a:ext cx="798856" cy="89756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0FE0D38-0A38-6DC3-DC2E-D0FBE0C8D4CB}"/>
              </a:ext>
            </a:extLst>
          </p:cNvPr>
          <p:cNvSpPr txBox="1"/>
          <p:nvPr/>
        </p:nvSpPr>
        <p:spPr>
          <a:xfrm>
            <a:off x="7233138" y="6160299"/>
            <a:ext cx="2433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Source: Etienne Calais</a:t>
            </a:r>
          </a:p>
        </p:txBody>
      </p:sp>
    </p:spTree>
    <p:extLst>
      <p:ext uri="{BB962C8B-B14F-4D97-AF65-F5344CB8AC3E}">
        <p14:creationId xmlns:p14="http://schemas.microsoft.com/office/powerpoint/2010/main" val="2328263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CD3BF7-39AB-F2E8-21EA-3C12ECECF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5565606"/>
            <a:ext cx="11008614" cy="871770"/>
          </a:xfrm>
        </p:spPr>
        <p:txBody>
          <a:bodyPr>
            <a:noAutofit/>
          </a:bodyPr>
          <a:lstStyle/>
          <a:p>
            <a:r>
              <a:rPr lang="en-US" sz="3600" dirty="0"/>
              <a:t>We can’t eradicate </a:t>
            </a:r>
            <a:r>
              <a:rPr lang="en-US" sz="3600" dirty="0" err="1"/>
              <a:t>Vv</a:t>
            </a:r>
            <a:r>
              <a:rPr lang="en-US" sz="3600" dirty="0"/>
              <a:t>, let’s try to mitigate consequences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DE251C-87CE-A532-8E45-386964FD2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01C9-2833-4471-8B30-4D4E9328226F}" type="slidenum">
              <a:rPr lang="fr-FR" smtClean="0"/>
              <a:pPr/>
              <a:t>4</a:t>
            </a:fld>
            <a:endParaRPr lang="fr-FR" dirty="0"/>
          </a:p>
        </p:txBody>
      </p: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FE82BED1-30FF-F967-BB60-1CAF24A7C6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6887569"/>
              </p:ext>
            </p:extLst>
          </p:nvPr>
        </p:nvGraphicFramePr>
        <p:xfrm>
          <a:off x="-308474" y="1183301"/>
          <a:ext cx="12272500" cy="4083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re 1">
            <a:extLst>
              <a:ext uri="{FF2B5EF4-FFF2-40B4-BE49-F238E27FC236}">
                <a16:creationId xmlns:a16="http://schemas.microsoft.com/office/drawing/2014/main" id="{97AC93DF-C5D6-973D-9452-79C2055C83AE}"/>
              </a:ext>
            </a:extLst>
          </p:cNvPr>
          <p:cNvSpPr txBox="1">
            <a:spLocks/>
          </p:cNvSpPr>
          <p:nvPr/>
        </p:nvSpPr>
        <p:spPr>
          <a:xfrm>
            <a:off x="569976" y="111210"/>
            <a:ext cx="10515600" cy="871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main concerns addressed</a:t>
            </a:r>
          </a:p>
        </p:txBody>
      </p:sp>
      <p:pic>
        <p:nvPicPr>
          <p:cNvPr id="5" name="Image 4" descr="Une image contenant clipart, dessin humoristique, conception, créativité&#10;&#10;Description générée automatiquement">
            <a:extLst>
              <a:ext uri="{FF2B5EF4-FFF2-40B4-BE49-F238E27FC236}">
                <a16:creationId xmlns:a16="http://schemas.microsoft.com/office/drawing/2014/main" id="{4454486F-1781-61CB-6E5B-D6458CCA39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425" y="99260"/>
            <a:ext cx="798856" cy="89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0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8E5792-CAA9-E8F7-7297-91340E585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765" y="365125"/>
            <a:ext cx="10803035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How can we mitigate consequences 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FC2C118-D2FF-A2A5-4A38-F73A4D12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42C1-A533-4771-B996-6C62150604FD}" type="slidenum">
              <a:rPr lang="fr-FR" smtClean="0"/>
              <a:t>5</a:t>
            </a:fld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FBAE1D2-527F-7FEE-F7F6-9CF3A4B136D7}"/>
              </a:ext>
            </a:extLst>
          </p:cNvPr>
          <p:cNvSpPr txBox="1"/>
          <p:nvPr/>
        </p:nvSpPr>
        <p:spPr>
          <a:xfrm>
            <a:off x="7091083" y="2344235"/>
            <a:ext cx="4005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ptos" panose="020B0004020202020204" pitchFamily="34" charset="0"/>
              </a:rPr>
              <a:t>Protecting people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3A6816D-33F9-2947-036E-079A66D9E3CC}"/>
              </a:ext>
            </a:extLst>
          </p:cNvPr>
          <p:cNvSpPr txBox="1"/>
          <p:nvPr/>
        </p:nvSpPr>
        <p:spPr>
          <a:xfrm>
            <a:off x="7120039" y="3854760"/>
            <a:ext cx="4005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Aptos" panose="020B0004020202020204" pitchFamily="34" charset="0"/>
              </a:rPr>
              <a:t>Protecting apiaries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2842B64-C49D-11C4-7F39-A01CD9303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4283" y="1732044"/>
            <a:ext cx="1099494" cy="109949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F13F328-41F4-EA1E-EB52-63C703ABF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6383" y="3769509"/>
            <a:ext cx="1030313" cy="823031"/>
          </a:xfrm>
          <a:prstGeom prst="rect">
            <a:avLst/>
          </a:prstGeom>
        </p:spPr>
      </p:pic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12CF9C5-DC93-8065-3388-8EF6B9462802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6020545" y="2591271"/>
            <a:ext cx="1099494" cy="1494322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F9960943-2686-B380-4D7F-BCAF71EF2655}"/>
              </a:ext>
            </a:extLst>
          </p:cNvPr>
          <p:cNvCxnSpPr>
            <a:cxnSpLocks/>
            <a:stCxn id="31" idx="3"/>
            <a:endCxn id="14" idx="1"/>
          </p:cNvCxnSpPr>
          <p:nvPr/>
        </p:nvCxnSpPr>
        <p:spPr>
          <a:xfrm>
            <a:off x="6020545" y="4081551"/>
            <a:ext cx="1099494" cy="4042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465FD151-974D-6D7F-BB84-69D634D804F6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6008353" y="4085593"/>
            <a:ext cx="1111686" cy="1598153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31" name="Diagramme 30">
            <a:extLst>
              <a:ext uri="{FF2B5EF4-FFF2-40B4-BE49-F238E27FC236}">
                <a16:creationId xmlns:a16="http://schemas.microsoft.com/office/drawing/2014/main" id="{3104A8F3-2BD9-48D0-AA59-044DE973CC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1498246"/>
              </p:ext>
            </p:extLst>
          </p:nvPr>
        </p:nvGraphicFramePr>
        <p:xfrm>
          <a:off x="550765" y="2003356"/>
          <a:ext cx="5469780" cy="4156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DF385E4-24CD-C7AA-8B5B-2EA8CD53BFAD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6028927" y="2572696"/>
            <a:ext cx="1062156" cy="23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6B12B20F-04DB-74FE-4B39-32AAD6BF8C90}"/>
              </a:ext>
            </a:extLst>
          </p:cNvPr>
          <p:cNvSpPr txBox="1"/>
          <p:nvPr/>
        </p:nvSpPr>
        <p:spPr>
          <a:xfrm>
            <a:off x="7091082" y="3125061"/>
            <a:ext cx="4262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  <a:latin typeface="Aptos" panose="020B0004020202020204" pitchFamily="34" charset="0"/>
              </a:rPr>
              <a:t>Protection of biodiversity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067BDF8-C697-598E-99CF-B23BA788DD3C}"/>
              </a:ext>
            </a:extLst>
          </p:cNvPr>
          <p:cNvCxnSpPr>
            <a:stCxn id="26" idx="1"/>
            <a:endCxn id="31" idx="3"/>
          </p:cNvCxnSpPr>
          <p:nvPr/>
        </p:nvCxnSpPr>
        <p:spPr>
          <a:xfrm flipH="1">
            <a:off x="6020545" y="3355894"/>
            <a:ext cx="1070537" cy="725657"/>
          </a:xfrm>
          <a:prstGeom prst="line">
            <a:avLst/>
          </a:prstGeom>
          <a:ln>
            <a:solidFill>
              <a:schemeClr val="accent6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A01F9C8-6133-4806-49AE-A3CA1C244BAF}"/>
              </a:ext>
            </a:extLst>
          </p:cNvPr>
          <p:cNvCxnSpPr>
            <a:endCxn id="26" idx="1"/>
          </p:cNvCxnSpPr>
          <p:nvPr/>
        </p:nvCxnSpPr>
        <p:spPr>
          <a:xfrm>
            <a:off x="6028927" y="2587229"/>
            <a:ext cx="1062155" cy="76866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5" name="Image 4" descr="Une image contenant clipart, dessin humoristique, conception, créativité&#10;&#10;Description générée automatiquement">
            <a:extLst>
              <a:ext uri="{FF2B5EF4-FFF2-40B4-BE49-F238E27FC236}">
                <a16:creationId xmlns:a16="http://schemas.microsoft.com/office/drawing/2014/main" id="{23F64AB4-1721-489D-113D-B81D9D4BC3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425" y="99260"/>
            <a:ext cx="798856" cy="89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64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CD4E3A-769D-E945-D8C4-8E9D803EB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first, evaluate risks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F15B9A8-144E-A94B-612B-D93655CB30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927326"/>
              </p:ext>
            </p:extLst>
          </p:nvPr>
        </p:nvGraphicFramePr>
        <p:xfrm>
          <a:off x="838200" y="2227123"/>
          <a:ext cx="10439400" cy="41136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9274">
                  <a:extLst>
                    <a:ext uri="{9D8B030D-6E8A-4147-A177-3AD203B41FA5}">
                      <a16:colId xmlns:a16="http://schemas.microsoft.com/office/drawing/2014/main" val="1939573767"/>
                    </a:ext>
                  </a:extLst>
                </a:gridCol>
                <a:gridCol w="2609274">
                  <a:extLst>
                    <a:ext uri="{9D8B030D-6E8A-4147-A177-3AD203B41FA5}">
                      <a16:colId xmlns:a16="http://schemas.microsoft.com/office/drawing/2014/main" val="2490714678"/>
                    </a:ext>
                  </a:extLst>
                </a:gridCol>
                <a:gridCol w="2610426">
                  <a:extLst>
                    <a:ext uri="{9D8B030D-6E8A-4147-A177-3AD203B41FA5}">
                      <a16:colId xmlns:a16="http://schemas.microsoft.com/office/drawing/2014/main" val="2481621736"/>
                    </a:ext>
                  </a:extLst>
                </a:gridCol>
                <a:gridCol w="2610426">
                  <a:extLst>
                    <a:ext uri="{9D8B030D-6E8A-4147-A177-3AD203B41FA5}">
                      <a16:colId xmlns:a16="http://schemas.microsoft.com/office/drawing/2014/main" val="3615302088"/>
                    </a:ext>
                  </a:extLst>
                </a:gridCol>
              </a:tblGrid>
              <a:tr h="339706">
                <a:tc>
                  <a:txBody>
                    <a:bodyPr/>
                    <a:lstStyle/>
                    <a:p>
                      <a:pPr marR="25400" algn="ctr" eaLnBrk="0" hangingPunct="0">
                        <a:lnSpc>
                          <a:spcPct val="102000"/>
                        </a:lnSpc>
                        <a:spcBef>
                          <a:spcPts val="295"/>
                        </a:spcBef>
                        <a:spcAft>
                          <a:spcPts val="800"/>
                        </a:spcAft>
                        <a:tabLst>
                          <a:tab pos="183515" algn="l"/>
                        </a:tabLst>
                      </a:pPr>
                      <a:r>
                        <a:rPr lang="en-US" sz="2000" kern="100" noProof="0" dirty="0">
                          <a:effectLst/>
                        </a:rPr>
                        <a:t>Hornet visible population</a:t>
                      </a:r>
                      <a:endParaRPr lang="en-US" sz="2000" kern="1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5400" algn="ctr" eaLnBrk="0" hangingPunct="0">
                        <a:lnSpc>
                          <a:spcPct val="102000"/>
                        </a:lnSpc>
                        <a:spcBef>
                          <a:spcPts val="295"/>
                        </a:spcBef>
                        <a:spcAft>
                          <a:spcPts val="800"/>
                        </a:spcAft>
                        <a:tabLst>
                          <a:tab pos="183515" algn="l"/>
                        </a:tabLst>
                      </a:pPr>
                      <a:r>
                        <a:rPr lang="en-US" sz="2000" kern="1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Nests detection and destruction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5400" algn="ctr" eaLnBrk="0" hangingPunct="0">
                        <a:lnSpc>
                          <a:spcPct val="102000"/>
                        </a:lnSpc>
                        <a:spcBef>
                          <a:spcPts val="295"/>
                        </a:spcBef>
                        <a:spcAft>
                          <a:spcPts val="800"/>
                        </a:spcAft>
                        <a:tabLst>
                          <a:tab pos="183515" algn="l"/>
                        </a:tabLst>
                      </a:pPr>
                      <a:r>
                        <a:rPr lang="en-US" sz="2000" kern="100" noProof="0" dirty="0">
                          <a:effectLst/>
                        </a:rPr>
                        <a:t>Spring queen trapping</a:t>
                      </a:r>
                      <a:endParaRPr lang="en-US" sz="2000" kern="1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5400" algn="ctr" eaLnBrk="0" hangingPunct="0">
                        <a:lnSpc>
                          <a:spcPct val="102000"/>
                        </a:lnSpc>
                        <a:spcBef>
                          <a:spcPts val="295"/>
                        </a:spcBef>
                        <a:spcAft>
                          <a:spcPts val="800"/>
                        </a:spcAft>
                        <a:tabLst>
                          <a:tab pos="183515" algn="l"/>
                        </a:tabLst>
                      </a:pPr>
                      <a:r>
                        <a:rPr lang="en-US" sz="2000" kern="100" noProof="0" dirty="0">
                          <a:effectLst/>
                        </a:rPr>
                        <a:t>Colony stress reduction</a:t>
                      </a:r>
                      <a:endParaRPr lang="en-US" sz="2000" kern="1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0328411"/>
                  </a:ext>
                </a:extLst>
              </a:tr>
              <a:tr h="1002019">
                <a:tc>
                  <a:txBody>
                    <a:bodyPr/>
                    <a:lstStyle/>
                    <a:p>
                      <a:pPr marR="25400" algn="l" eaLnBrk="0" hangingPunct="0">
                        <a:lnSpc>
                          <a:spcPct val="102000"/>
                        </a:lnSpc>
                        <a:spcBef>
                          <a:spcPts val="295"/>
                        </a:spcBef>
                        <a:spcAft>
                          <a:spcPts val="800"/>
                        </a:spcAft>
                        <a:tabLst>
                          <a:tab pos="183515" algn="l"/>
                        </a:tabLst>
                      </a:pPr>
                      <a:r>
                        <a:rPr lang="en-US" sz="2000" kern="100" noProof="0" dirty="0">
                          <a:effectLst/>
                        </a:rPr>
                        <a:t>Very low, 1 hornet around each hive</a:t>
                      </a:r>
                      <a:endParaRPr lang="en-US" sz="2000" kern="1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5400" algn="ctr" eaLnBrk="0" hangingPunct="0">
                        <a:lnSpc>
                          <a:spcPct val="102000"/>
                        </a:lnSpc>
                        <a:spcBef>
                          <a:spcPts val="295"/>
                        </a:spcBef>
                        <a:spcAft>
                          <a:spcPts val="800"/>
                        </a:spcAft>
                        <a:tabLst>
                          <a:tab pos="183515" algn="l"/>
                        </a:tabLst>
                      </a:pPr>
                      <a:r>
                        <a:rPr lang="en-US" sz="2000" kern="100" noProof="0" dirty="0">
                          <a:effectLst/>
                        </a:rPr>
                        <a:t>+++</a:t>
                      </a:r>
                      <a:endParaRPr lang="en-US" sz="2000" kern="1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25400" algn="ctr" eaLnBrk="0" hangingPunct="0">
                        <a:lnSpc>
                          <a:spcPct val="102000"/>
                        </a:lnSpc>
                        <a:spcBef>
                          <a:spcPts val="295"/>
                        </a:spcBef>
                        <a:spcAft>
                          <a:spcPts val="800"/>
                        </a:spcAft>
                        <a:tabLst>
                          <a:tab pos="183515" algn="l"/>
                        </a:tabLst>
                      </a:pPr>
                      <a:r>
                        <a:rPr lang="en-US" sz="2000" kern="100" noProof="0" dirty="0">
                          <a:effectLst/>
                        </a:rPr>
                        <a:t>no </a:t>
                      </a:r>
                      <a:endParaRPr lang="en-US" sz="2000" kern="1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25400" algn="ctr" eaLnBrk="0" hangingPunct="0">
                        <a:lnSpc>
                          <a:spcPct val="102000"/>
                        </a:lnSpc>
                        <a:spcBef>
                          <a:spcPts val="295"/>
                        </a:spcBef>
                        <a:spcAft>
                          <a:spcPts val="800"/>
                        </a:spcAft>
                        <a:tabLst>
                          <a:tab pos="183515" algn="l"/>
                        </a:tabLst>
                      </a:pPr>
                      <a:r>
                        <a:rPr lang="en-US" sz="2000" kern="100" noProof="0" dirty="0">
                          <a:effectLst/>
                        </a:rPr>
                        <a:t>No need </a:t>
                      </a:r>
                      <a:endParaRPr lang="en-US" sz="2000" kern="1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951111"/>
                  </a:ext>
                </a:extLst>
              </a:tr>
              <a:tr h="339706">
                <a:tc>
                  <a:txBody>
                    <a:bodyPr/>
                    <a:lstStyle/>
                    <a:p>
                      <a:pPr marR="25400" algn="l" eaLnBrk="0" hangingPunct="0">
                        <a:lnSpc>
                          <a:spcPct val="102000"/>
                        </a:lnSpc>
                        <a:spcBef>
                          <a:spcPts val="295"/>
                        </a:spcBef>
                        <a:spcAft>
                          <a:spcPts val="800"/>
                        </a:spcAft>
                        <a:tabLst>
                          <a:tab pos="183515" algn="l"/>
                        </a:tabLst>
                      </a:pPr>
                      <a:r>
                        <a:rPr lang="en-US" sz="2000" kern="100" noProof="0" dirty="0">
                          <a:effectLst/>
                        </a:rPr>
                        <a:t>Low, 2 to 3</a:t>
                      </a:r>
                      <a:endParaRPr lang="en-US" sz="2000" kern="1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5400" algn="ctr" eaLnBrk="0" hangingPunct="0">
                        <a:lnSpc>
                          <a:spcPct val="102000"/>
                        </a:lnSpc>
                        <a:spcBef>
                          <a:spcPts val="295"/>
                        </a:spcBef>
                        <a:spcAft>
                          <a:spcPts val="800"/>
                        </a:spcAft>
                        <a:tabLst>
                          <a:tab pos="183515" algn="l"/>
                        </a:tabLst>
                      </a:pPr>
                      <a:r>
                        <a:rPr lang="en-US" sz="2000" kern="100" noProof="0" dirty="0">
                          <a:effectLst/>
                        </a:rPr>
                        <a:t>+++</a:t>
                      </a:r>
                      <a:endParaRPr lang="en-US" sz="2000" kern="1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25400" algn="ctr" eaLnBrk="0" hangingPunct="0">
                        <a:lnSpc>
                          <a:spcPct val="102000"/>
                        </a:lnSpc>
                        <a:spcBef>
                          <a:spcPts val="295"/>
                        </a:spcBef>
                        <a:spcAft>
                          <a:spcPts val="800"/>
                        </a:spcAft>
                        <a:tabLst>
                          <a:tab pos="183515" algn="l"/>
                        </a:tabLst>
                      </a:pPr>
                      <a:r>
                        <a:rPr lang="en-US" sz="2000" kern="100" noProof="0" dirty="0">
                          <a:effectLst/>
                        </a:rPr>
                        <a:t>no </a:t>
                      </a:r>
                      <a:endParaRPr lang="en-US" sz="2000" kern="1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25400" algn="ctr" eaLnBrk="0" hangingPunct="0">
                        <a:lnSpc>
                          <a:spcPct val="102000"/>
                        </a:lnSpc>
                        <a:spcBef>
                          <a:spcPts val="295"/>
                        </a:spcBef>
                        <a:spcAft>
                          <a:spcPts val="800"/>
                        </a:spcAft>
                        <a:tabLst>
                          <a:tab pos="183515" algn="l"/>
                        </a:tabLst>
                      </a:pPr>
                      <a:r>
                        <a:rPr lang="en-US" sz="2000" kern="100" noProof="0" dirty="0">
                          <a:effectLst/>
                        </a:rPr>
                        <a:t>Needed</a:t>
                      </a:r>
                      <a:endParaRPr lang="en-US" sz="2000" kern="1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4382987"/>
                  </a:ext>
                </a:extLst>
              </a:tr>
              <a:tr h="339706">
                <a:tc>
                  <a:txBody>
                    <a:bodyPr/>
                    <a:lstStyle/>
                    <a:p>
                      <a:pPr marR="25400" algn="l" eaLnBrk="0" hangingPunct="0">
                        <a:lnSpc>
                          <a:spcPct val="102000"/>
                        </a:lnSpc>
                        <a:spcBef>
                          <a:spcPts val="295"/>
                        </a:spcBef>
                        <a:spcAft>
                          <a:spcPts val="800"/>
                        </a:spcAft>
                        <a:tabLst>
                          <a:tab pos="183515" algn="l"/>
                        </a:tabLst>
                      </a:pPr>
                      <a:r>
                        <a:rPr lang="en-US" sz="2000" kern="1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Average, 2 to 3 permanent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5400" algn="ctr" eaLnBrk="0" hangingPunct="0">
                        <a:lnSpc>
                          <a:spcPct val="102000"/>
                        </a:lnSpc>
                        <a:spcBef>
                          <a:spcPts val="295"/>
                        </a:spcBef>
                        <a:spcAft>
                          <a:spcPts val="800"/>
                        </a:spcAft>
                        <a:tabLst>
                          <a:tab pos="183515" algn="l"/>
                        </a:tabLst>
                      </a:pPr>
                      <a:r>
                        <a:rPr lang="en-US" sz="2000" kern="100" noProof="0" dirty="0">
                          <a:effectLst/>
                        </a:rPr>
                        <a:t>Best effort </a:t>
                      </a:r>
                      <a:endParaRPr lang="en-US" sz="2000" kern="1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25400" algn="ctr" eaLnBrk="0" hangingPunct="0">
                        <a:lnSpc>
                          <a:spcPct val="102000"/>
                        </a:lnSpc>
                        <a:spcBef>
                          <a:spcPts val="295"/>
                        </a:spcBef>
                        <a:spcAft>
                          <a:spcPts val="800"/>
                        </a:spcAft>
                        <a:tabLst>
                          <a:tab pos="183515" algn="l"/>
                        </a:tabLst>
                      </a:pPr>
                      <a:r>
                        <a:rPr lang="en-US" sz="2000" kern="100" noProof="0" dirty="0">
                          <a:effectLst/>
                        </a:rPr>
                        <a:t>yes</a:t>
                      </a:r>
                      <a:endParaRPr lang="en-US" sz="2000" kern="1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25400" algn="ctr" eaLnBrk="0" hangingPunct="0">
                        <a:lnSpc>
                          <a:spcPct val="102000"/>
                        </a:lnSpc>
                        <a:spcBef>
                          <a:spcPts val="295"/>
                        </a:spcBef>
                        <a:spcAft>
                          <a:spcPts val="800"/>
                        </a:spcAft>
                        <a:tabLst>
                          <a:tab pos="183515" algn="l"/>
                        </a:tabLst>
                      </a:pPr>
                      <a:r>
                        <a:rPr lang="en-US" sz="2000" kern="1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Needed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72798898"/>
                  </a:ext>
                </a:extLst>
              </a:tr>
              <a:tr h="550741">
                <a:tc>
                  <a:txBody>
                    <a:bodyPr/>
                    <a:lstStyle/>
                    <a:p>
                      <a:pPr marR="25400" algn="l" eaLnBrk="0" hangingPunct="0">
                        <a:lnSpc>
                          <a:spcPct val="102000"/>
                        </a:lnSpc>
                        <a:spcBef>
                          <a:spcPts val="295"/>
                        </a:spcBef>
                        <a:spcAft>
                          <a:spcPts val="800"/>
                        </a:spcAft>
                        <a:tabLst>
                          <a:tab pos="183515" algn="l"/>
                        </a:tabLst>
                      </a:pPr>
                      <a:r>
                        <a:rPr lang="en-US" sz="2000" kern="1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High, above 4 per hive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5400" algn="ctr" eaLnBrk="0" hangingPunct="0">
                        <a:lnSpc>
                          <a:spcPct val="102000"/>
                        </a:lnSpc>
                        <a:spcBef>
                          <a:spcPts val="295"/>
                        </a:spcBef>
                        <a:spcAft>
                          <a:spcPts val="800"/>
                        </a:spcAft>
                        <a:tabLst>
                          <a:tab pos="183515" algn="l"/>
                        </a:tabLst>
                      </a:pPr>
                      <a:r>
                        <a:rPr lang="en-US" sz="2000" kern="100" noProof="0" dirty="0">
                          <a:effectLst/>
                        </a:rPr>
                        <a:t>Mandatory only when people can be in danger: near school, public parks and so on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25400" algn="ctr" eaLnBrk="0" hangingPunct="0">
                        <a:lnSpc>
                          <a:spcPct val="102000"/>
                        </a:lnSpc>
                        <a:spcBef>
                          <a:spcPts val="295"/>
                        </a:spcBef>
                        <a:spcAft>
                          <a:spcPts val="800"/>
                        </a:spcAft>
                        <a:tabLst>
                          <a:tab pos="183515" algn="l"/>
                        </a:tabLst>
                      </a:pPr>
                      <a:r>
                        <a:rPr lang="en-US" sz="2000" kern="100" noProof="0" dirty="0">
                          <a:effectLst/>
                        </a:rPr>
                        <a:t>yes</a:t>
                      </a:r>
                      <a:endParaRPr lang="en-US" sz="2000" kern="1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25400" algn="ctr" eaLnBrk="0" hangingPunct="0">
                        <a:lnSpc>
                          <a:spcPct val="102000"/>
                        </a:lnSpc>
                        <a:spcBef>
                          <a:spcPts val="295"/>
                        </a:spcBef>
                        <a:spcAft>
                          <a:spcPts val="800"/>
                        </a:spcAft>
                        <a:tabLst>
                          <a:tab pos="183515" algn="l"/>
                        </a:tabLst>
                      </a:pPr>
                      <a:r>
                        <a:rPr lang="en-US" sz="2000" kern="1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Needed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5961894"/>
                  </a:ext>
                </a:extLst>
              </a:tr>
            </a:tbl>
          </a:graphicData>
        </a:graphic>
      </p:graphicFrame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EC2E12-EE34-E317-BC6C-25242242D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C625-0622-407E-AE47-DDD467F4DB85}" type="slidenum">
              <a:rPr lang="fr-FR" smtClean="0"/>
              <a:t>6</a:t>
            </a:fld>
            <a:endParaRPr lang="fr-FR"/>
          </a:p>
        </p:txBody>
      </p:sp>
      <p:pic>
        <p:nvPicPr>
          <p:cNvPr id="6" name="Image 5" descr="Une image contenant clipart, dessin humoristique, conception, créativité&#10;&#10;Description générée automatiquement">
            <a:extLst>
              <a:ext uri="{FF2B5EF4-FFF2-40B4-BE49-F238E27FC236}">
                <a16:creationId xmlns:a16="http://schemas.microsoft.com/office/drawing/2014/main" id="{24F40C70-27AA-16AB-8610-3E4D33CC7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425" y="99260"/>
            <a:ext cx="798856" cy="89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61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BDBFF9-B607-D706-9FC1-9B6EF3B3C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calendar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C80992-36B2-899F-167C-4ED26EF6E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C625-0622-407E-AE47-DDD467F4DB85}" type="slidenum">
              <a:rPr lang="fr-FR" smtClean="0"/>
              <a:t>7</a:t>
            </a:fld>
            <a:endParaRPr lang="fr-FR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F8EA773D-A45F-9485-F42A-DFDB305A03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691706"/>
              </p:ext>
            </p:extLst>
          </p:nvPr>
        </p:nvGraphicFramePr>
        <p:xfrm>
          <a:off x="838200" y="2889438"/>
          <a:ext cx="10673862" cy="32065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9292">
                  <a:extLst>
                    <a:ext uri="{9D8B030D-6E8A-4147-A177-3AD203B41FA5}">
                      <a16:colId xmlns:a16="http://schemas.microsoft.com/office/drawing/2014/main" val="3101186963"/>
                    </a:ext>
                  </a:extLst>
                </a:gridCol>
                <a:gridCol w="889292">
                  <a:extLst>
                    <a:ext uri="{9D8B030D-6E8A-4147-A177-3AD203B41FA5}">
                      <a16:colId xmlns:a16="http://schemas.microsoft.com/office/drawing/2014/main" val="2767374983"/>
                    </a:ext>
                  </a:extLst>
                </a:gridCol>
                <a:gridCol w="889292">
                  <a:extLst>
                    <a:ext uri="{9D8B030D-6E8A-4147-A177-3AD203B41FA5}">
                      <a16:colId xmlns:a16="http://schemas.microsoft.com/office/drawing/2014/main" val="3126877304"/>
                    </a:ext>
                  </a:extLst>
                </a:gridCol>
                <a:gridCol w="889292">
                  <a:extLst>
                    <a:ext uri="{9D8B030D-6E8A-4147-A177-3AD203B41FA5}">
                      <a16:colId xmlns:a16="http://schemas.microsoft.com/office/drawing/2014/main" val="922266448"/>
                    </a:ext>
                  </a:extLst>
                </a:gridCol>
                <a:gridCol w="889292">
                  <a:extLst>
                    <a:ext uri="{9D8B030D-6E8A-4147-A177-3AD203B41FA5}">
                      <a16:colId xmlns:a16="http://schemas.microsoft.com/office/drawing/2014/main" val="348406228"/>
                    </a:ext>
                  </a:extLst>
                </a:gridCol>
                <a:gridCol w="889292">
                  <a:extLst>
                    <a:ext uri="{9D8B030D-6E8A-4147-A177-3AD203B41FA5}">
                      <a16:colId xmlns:a16="http://schemas.microsoft.com/office/drawing/2014/main" val="723048920"/>
                    </a:ext>
                  </a:extLst>
                </a:gridCol>
                <a:gridCol w="889292">
                  <a:extLst>
                    <a:ext uri="{9D8B030D-6E8A-4147-A177-3AD203B41FA5}">
                      <a16:colId xmlns:a16="http://schemas.microsoft.com/office/drawing/2014/main" val="3236585561"/>
                    </a:ext>
                  </a:extLst>
                </a:gridCol>
                <a:gridCol w="889292">
                  <a:extLst>
                    <a:ext uri="{9D8B030D-6E8A-4147-A177-3AD203B41FA5}">
                      <a16:colId xmlns:a16="http://schemas.microsoft.com/office/drawing/2014/main" val="1413720985"/>
                    </a:ext>
                  </a:extLst>
                </a:gridCol>
                <a:gridCol w="889292">
                  <a:extLst>
                    <a:ext uri="{9D8B030D-6E8A-4147-A177-3AD203B41FA5}">
                      <a16:colId xmlns:a16="http://schemas.microsoft.com/office/drawing/2014/main" val="1944004753"/>
                    </a:ext>
                  </a:extLst>
                </a:gridCol>
                <a:gridCol w="889292">
                  <a:extLst>
                    <a:ext uri="{9D8B030D-6E8A-4147-A177-3AD203B41FA5}">
                      <a16:colId xmlns:a16="http://schemas.microsoft.com/office/drawing/2014/main" val="1230422823"/>
                    </a:ext>
                  </a:extLst>
                </a:gridCol>
                <a:gridCol w="890471">
                  <a:extLst>
                    <a:ext uri="{9D8B030D-6E8A-4147-A177-3AD203B41FA5}">
                      <a16:colId xmlns:a16="http://schemas.microsoft.com/office/drawing/2014/main" val="2810988825"/>
                    </a:ext>
                  </a:extLst>
                </a:gridCol>
                <a:gridCol w="890471">
                  <a:extLst>
                    <a:ext uri="{9D8B030D-6E8A-4147-A177-3AD203B41FA5}">
                      <a16:colId xmlns:a16="http://schemas.microsoft.com/office/drawing/2014/main" val="3275088296"/>
                    </a:ext>
                  </a:extLst>
                </a:gridCol>
              </a:tblGrid>
              <a:tr h="32065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00" dirty="0">
                          <a:effectLst/>
                        </a:rPr>
                        <a:t>J</a:t>
                      </a:r>
                      <a:endParaRPr lang="fr-FR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00">
                          <a:effectLst/>
                        </a:rPr>
                        <a:t>F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00">
                          <a:effectLst/>
                        </a:rPr>
                        <a:t>M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00">
                          <a:effectLst/>
                        </a:rPr>
                        <a:t>A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00" dirty="0">
                          <a:effectLst/>
                        </a:rPr>
                        <a:t>M</a:t>
                      </a:r>
                      <a:endParaRPr lang="fr-FR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00">
                          <a:effectLst/>
                        </a:rPr>
                        <a:t>J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00" dirty="0">
                          <a:effectLst/>
                        </a:rPr>
                        <a:t>J</a:t>
                      </a:r>
                      <a:endParaRPr lang="fr-FR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00">
                          <a:effectLst/>
                        </a:rPr>
                        <a:t>A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00">
                          <a:effectLst/>
                        </a:rPr>
                        <a:t>S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00">
                          <a:effectLst/>
                        </a:rPr>
                        <a:t>O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00">
                          <a:effectLst/>
                        </a:rPr>
                        <a:t>N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00" dirty="0">
                          <a:effectLst/>
                        </a:rPr>
                        <a:t>D</a:t>
                      </a:r>
                      <a:endParaRPr lang="fr-FR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3013353"/>
                  </a:ext>
                </a:extLst>
              </a:tr>
            </a:tbl>
          </a:graphicData>
        </a:graphic>
      </p:graphicFrame>
      <p:sp>
        <p:nvSpPr>
          <p:cNvPr id="8" name="Graphic 68">
            <a:extLst>
              <a:ext uri="{FF2B5EF4-FFF2-40B4-BE49-F238E27FC236}">
                <a16:creationId xmlns:a16="http://schemas.microsoft.com/office/drawing/2014/main" id="{32FD7AD0-A48B-A223-F1C7-0FDD12E533D1}"/>
              </a:ext>
            </a:extLst>
          </p:cNvPr>
          <p:cNvSpPr>
            <a:spLocks/>
          </p:cNvSpPr>
          <p:nvPr/>
        </p:nvSpPr>
        <p:spPr bwMode="auto">
          <a:xfrm>
            <a:off x="2164388" y="3525243"/>
            <a:ext cx="3145536" cy="657237"/>
          </a:xfrm>
          <a:custGeom>
            <a:avLst/>
            <a:gdLst>
              <a:gd name="T0" fmla="*/ 1396796 w 1397000"/>
              <a:gd name="T1" fmla="*/ 0 h 180340"/>
              <a:gd name="T2" fmla="*/ 0 w 1397000"/>
              <a:gd name="T3" fmla="*/ 0 h 180340"/>
              <a:gd name="T4" fmla="*/ 0 w 1397000"/>
              <a:gd name="T5" fmla="*/ 179997 h 180340"/>
              <a:gd name="T6" fmla="*/ 1396796 w 1397000"/>
              <a:gd name="T7" fmla="*/ 179997 h 180340"/>
              <a:gd name="T8" fmla="*/ 1396796 w 1397000"/>
              <a:gd name="T9" fmla="*/ 0 h 180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7000" h="180340">
                <a:moveTo>
                  <a:pt x="1396796" y="0"/>
                </a:moveTo>
                <a:lnTo>
                  <a:pt x="0" y="0"/>
                </a:lnTo>
                <a:lnTo>
                  <a:pt x="0" y="179997"/>
                </a:lnTo>
                <a:lnTo>
                  <a:pt x="1396796" y="179997"/>
                </a:lnTo>
                <a:lnTo>
                  <a:pt x="1396796" y="0"/>
                </a:ln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/>
            <a:r>
              <a:rPr lang="en-US" sz="2000" dirty="0"/>
              <a:t>Spring queen trapping</a:t>
            </a:r>
          </a:p>
        </p:txBody>
      </p:sp>
      <p:sp>
        <p:nvSpPr>
          <p:cNvPr id="9" name="Graphic 68">
            <a:extLst>
              <a:ext uri="{FF2B5EF4-FFF2-40B4-BE49-F238E27FC236}">
                <a16:creationId xmlns:a16="http://schemas.microsoft.com/office/drawing/2014/main" id="{CF655F51-23DF-FC3F-283F-2F4A341377AD}"/>
              </a:ext>
            </a:extLst>
          </p:cNvPr>
          <p:cNvSpPr>
            <a:spLocks/>
          </p:cNvSpPr>
          <p:nvPr/>
        </p:nvSpPr>
        <p:spPr bwMode="auto">
          <a:xfrm>
            <a:off x="3892604" y="4381488"/>
            <a:ext cx="6245044" cy="657240"/>
          </a:xfrm>
          <a:custGeom>
            <a:avLst/>
            <a:gdLst>
              <a:gd name="T0" fmla="*/ 1396796 w 1397000"/>
              <a:gd name="T1" fmla="*/ 0 h 180340"/>
              <a:gd name="T2" fmla="*/ 0 w 1397000"/>
              <a:gd name="T3" fmla="*/ 0 h 180340"/>
              <a:gd name="T4" fmla="*/ 0 w 1397000"/>
              <a:gd name="T5" fmla="*/ 179997 h 180340"/>
              <a:gd name="T6" fmla="*/ 1396796 w 1397000"/>
              <a:gd name="T7" fmla="*/ 179997 h 180340"/>
              <a:gd name="T8" fmla="*/ 1396796 w 1397000"/>
              <a:gd name="T9" fmla="*/ 0 h 180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7000" h="180340">
                <a:moveTo>
                  <a:pt x="1396796" y="0"/>
                </a:moveTo>
                <a:lnTo>
                  <a:pt x="0" y="0"/>
                </a:lnTo>
                <a:lnTo>
                  <a:pt x="0" y="179997"/>
                </a:lnTo>
                <a:lnTo>
                  <a:pt x="1396796" y="179997"/>
                </a:lnTo>
                <a:lnTo>
                  <a:pt x="1396796" y="0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/>
            <a:r>
              <a:rPr lang="en-US" sz="2000" dirty="0"/>
              <a:t>Detection and destruction</a:t>
            </a:r>
          </a:p>
        </p:txBody>
      </p:sp>
      <p:sp>
        <p:nvSpPr>
          <p:cNvPr id="10" name="Graphic 68">
            <a:extLst>
              <a:ext uri="{FF2B5EF4-FFF2-40B4-BE49-F238E27FC236}">
                <a16:creationId xmlns:a16="http://schemas.microsoft.com/office/drawing/2014/main" id="{0E92D778-B4E0-CF1A-B1E2-CA340A7B1217}"/>
              </a:ext>
            </a:extLst>
          </p:cNvPr>
          <p:cNvSpPr>
            <a:spLocks/>
          </p:cNvSpPr>
          <p:nvPr/>
        </p:nvSpPr>
        <p:spPr bwMode="auto">
          <a:xfrm>
            <a:off x="6786372" y="3521130"/>
            <a:ext cx="3648456" cy="657240"/>
          </a:xfrm>
          <a:custGeom>
            <a:avLst/>
            <a:gdLst>
              <a:gd name="T0" fmla="*/ 1396796 w 1397000"/>
              <a:gd name="T1" fmla="*/ 0 h 180340"/>
              <a:gd name="T2" fmla="*/ 0 w 1397000"/>
              <a:gd name="T3" fmla="*/ 0 h 180340"/>
              <a:gd name="T4" fmla="*/ 0 w 1397000"/>
              <a:gd name="T5" fmla="*/ 179997 h 180340"/>
              <a:gd name="T6" fmla="*/ 1396796 w 1397000"/>
              <a:gd name="T7" fmla="*/ 179997 h 180340"/>
              <a:gd name="T8" fmla="*/ 1396796 w 1397000"/>
              <a:gd name="T9" fmla="*/ 0 h 180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7000" h="180340">
                <a:moveTo>
                  <a:pt x="1396796" y="0"/>
                </a:moveTo>
                <a:lnTo>
                  <a:pt x="0" y="0"/>
                </a:lnTo>
                <a:lnTo>
                  <a:pt x="0" y="179997"/>
                </a:lnTo>
                <a:lnTo>
                  <a:pt x="1396796" y="179997"/>
                </a:lnTo>
                <a:lnTo>
                  <a:pt x="1396796" y="0"/>
                </a:ln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/>
            <a:r>
              <a:rPr lang="en-US" sz="2000" dirty="0"/>
              <a:t>Stress reduction</a:t>
            </a:r>
          </a:p>
        </p:txBody>
      </p:sp>
      <p:pic>
        <p:nvPicPr>
          <p:cNvPr id="7" name="Image 6" descr="Une image contenant fournitures de bureau, Dessin d’enfant, papeterie, Approvisionnement général&#10;&#10;Description générée automatiquement">
            <a:extLst>
              <a:ext uri="{FF2B5EF4-FFF2-40B4-BE49-F238E27FC236}">
                <a16:creationId xmlns:a16="http://schemas.microsoft.com/office/drawing/2014/main" id="{F630A9BB-BA71-F531-8BA7-183FE27AB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64" y="365125"/>
            <a:ext cx="2240872" cy="2110154"/>
          </a:xfrm>
          <a:prstGeom prst="rect">
            <a:avLst/>
          </a:prstGeom>
        </p:spPr>
      </p:pic>
      <p:pic>
        <p:nvPicPr>
          <p:cNvPr id="12" name="Image 11" descr="Une image contenant clipart, dessin humoristique, conception, créativité&#10;&#10;Description générée automatiquement">
            <a:extLst>
              <a:ext uri="{FF2B5EF4-FFF2-40B4-BE49-F238E27FC236}">
                <a16:creationId xmlns:a16="http://schemas.microsoft.com/office/drawing/2014/main" id="{0019F8F0-8F77-5F8C-FD5E-98B0C04E6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425" y="99260"/>
            <a:ext cx="798856" cy="897565"/>
          </a:xfrm>
          <a:prstGeom prst="rect">
            <a:avLst/>
          </a:prstGeom>
        </p:spPr>
      </p:pic>
      <p:sp>
        <p:nvSpPr>
          <p:cNvPr id="13" name="Graphic 68">
            <a:extLst>
              <a:ext uri="{FF2B5EF4-FFF2-40B4-BE49-F238E27FC236}">
                <a16:creationId xmlns:a16="http://schemas.microsoft.com/office/drawing/2014/main" id="{2274D51A-5707-864B-2E18-75487862804E}"/>
              </a:ext>
            </a:extLst>
          </p:cNvPr>
          <p:cNvSpPr>
            <a:spLocks/>
          </p:cNvSpPr>
          <p:nvPr/>
        </p:nvSpPr>
        <p:spPr bwMode="auto">
          <a:xfrm>
            <a:off x="7092462" y="5209644"/>
            <a:ext cx="3520224" cy="657240"/>
          </a:xfrm>
          <a:custGeom>
            <a:avLst/>
            <a:gdLst>
              <a:gd name="T0" fmla="*/ 1396796 w 1397000"/>
              <a:gd name="T1" fmla="*/ 0 h 180340"/>
              <a:gd name="T2" fmla="*/ 0 w 1397000"/>
              <a:gd name="T3" fmla="*/ 0 h 180340"/>
              <a:gd name="T4" fmla="*/ 0 w 1397000"/>
              <a:gd name="T5" fmla="*/ 179997 h 180340"/>
              <a:gd name="T6" fmla="*/ 1396796 w 1397000"/>
              <a:gd name="T7" fmla="*/ 179997 h 180340"/>
              <a:gd name="T8" fmla="*/ 1396796 w 1397000"/>
              <a:gd name="T9" fmla="*/ 0 h 180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7000" h="180340">
                <a:moveTo>
                  <a:pt x="1396796" y="0"/>
                </a:moveTo>
                <a:lnTo>
                  <a:pt x="0" y="0"/>
                </a:lnTo>
                <a:lnTo>
                  <a:pt x="0" y="179997"/>
                </a:lnTo>
                <a:lnTo>
                  <a:pt x="1396796" y="179997"/>
                </a:lnTo>
                <a:lnTo>
                  <a:pt x="1396796" y="0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/>
            <a:r>
              <a:rPr lang="en-US" sz="2000" dirty="0"/>
              <a:t>Worker trapping</a:t>
            </a:r>
          </a:p>
        </p:txBody>
      </p:sp>
    </p:spTree>
    <p:extLst>
      <p:ext uri="{BB962C8B-B14F-4D97-AF65-F5344CB8AC3E}">
        <p14:creationId xmlns:p14="http://schemas.microsoft.com/office/powerpoint/2010/main" val="516835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F5F94F-1BAE-8687-049F-875067731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Axis 1: Spring queen trapping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71908E-98AE-DCF1-ED1E-9D76BCEBE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01763"/>
            <a:ext cx="10515596" cy="1749692"/>
          </a:xfrm>
        </p:spPr>
        <p:txBody>
          <a:bodyPr>
            <a:noAutofit/>
          </a:bodyPr>
          <a:lstStyle/>
          <a:p>
            <a:r>
              <a:rPr lang="en-US" sz="2000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Continuous period of no more then 2 months, to be adapted </a:t>
            </a:r>
            <a:r>
              <a:rPr lang="en-US" sz="2000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due to difference between north and south of France</a:t>
            </a:r>
            <a:endParaRPr lang="en-US" sz="2000" kern="100" dirty="0">
              <a:effectLst/>
              <a:latin typeface="Poppins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kern="100" dirty="0">
                <a:effectLst/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 be started depending on weather: A few days above 12°C are </a:t>
            </a:r>
            <a:r>
              <a:rPr lang="en-US" sz="2000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recommended before trapping</a:t>
            </a:r>
          </a:p>
          <a:p>
            <a:r>
              <a:rPr lang="en-US" sz="2000" kern="100" dirty="0">
                <a:latin typeface="Poppi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 be done every year, at least 4 consecutive years</a:t>
            </a:r>
            <a:endParaRPr lang="en-US" sz="20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EEF2D5C-ED72-6DFD-31BB-F6ACC861073C}"/>
              </a:ext>
            </a:extLst>
          </p:cNvPr>
          <p:cNvSpPr txBox="1"/>
          <p:nvPr/>
        </p:nvSpPr>
        <p:spPr>
          <a:xfrm>
            <a:off x="3024553" y="5495731"/>
            <a:ext cx="7854461" cy="4001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Good results were observed after a few years in “Maine et Loire” area 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E010B04-35A3-5B14-3AB1-F75EBFAF3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C625-0622-407E-AE47-DDD467F4DB85}" type="slidenum">
              <a:rPr lang="fr-FR" smtClean="0"/>
              <a:t>8</a:t>
            </a:fld>
            <a:endParaRPr lang="fr-FR"/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808C0BCF-EE50-219A-1B22-71A4209A0E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523802"/>
              </p:ext>
            </p:extLst>
          </p:nvPr>
        </p:nvGraphicFramePr>
        <p:xfrm>
          <a:off x="838204" y="1706545"/>
          <a:ext cx="10515596" cy="12039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6106">
                  <a:extLst>
                    <a:ext uri="{9D8B030D-6E8A-4147-A177-3AD203B41FA5}">
                      <a16:colId xmlns:a16="http://schemas.microsoft.com/office/drawing/2014/main" val="3101186963"/>
                    </a:ext>
                  </a:extLst>
                </a:gridCol>
                <a:gridCol w="876106">
                  <a:extLst>
                    <a:ext uri="{9D8B030D-6E8A-4147-A177-3AD203B41FA5}">
                      <a16:colId xmlns:a16="http://schemas.microsoft.com/office/drawing/2014/main" val="2767374983"/>
                    </a:ext>
                  </a:extLst>
                </a:gridCol>
                <a:gridCol w="876106">
                  <a:extLst>
                    <a:ext uri="{9D8B030D-6E8A-4147-A177-3AD203B41FA5}">
                      <a16:colId xmlns:a16="http://schemas.microsoft.com/office/drawing/2014/main" val="3126877304"/>
                    </a:ext>
                  </a:extLst>
                </a:gridCol>
                <a:gridCol w="876106">
                  <a:extLst>
                    <a:ext uri="{9D8B030D-6E8A-4147-A177-3AD203B41FA5}">
                      <a16:colId xmlns:a16="http://schemas.microsoft.com/office/drawing/2014/main" val="922266448"/>
                    </a:ext>
                  </a:extLst>
                </a:gridCol>
                <a:gridCol w="876106">
                  <a:extLst>
                    <a:ext uri="{9D8B030D-6E8A-4147-A177-3AD203B41FA5}">
                      <a16:colId xmlns:a16="http://schemas.microsoft.com/office/drawing/2014/main" val="348406228"/>
                    </a:ext>
                  </a:extLst>
                </a:gridCol>
                <a:gridCol w="876106">
                  <a:extLst>
                    <a:ext uri="{9D8B030D-6E8A-4147-A177-3AD203B41FA5}">
                      <a16:colId xmlns:a16="http://schemas.microsoft.com/office/drawing/2014/main" val="723048920"/>
                    </a:ext>
                  </a:extLst>
                </a:gridCol>
                <a:gridCol w="876106">
                  <a:extLst>
                    <a:ext uri="{9D8B030D-6E8A-4147-A177-3AD203B41FA5}">
                      <a16:colId xmlns:a16="http://schemas.microsoft.com/office/drawing/2014/main" val="3236585561"/>
                    </a:ext>
                  </a:extLst>
                </a:gridCol>
                <a:gridCol w="876106">
                  <a:extLst>
                    <a:ext uri="{9D8B030D-6E8A-4147-A177-3AD203B41FA5}">
                      <a16:colId xmlns:a16="http://schemas.microsoft.com/office/drawing/2014/main" val="1413720985"/>
                    </a:ext>
                  </a:extLst>
                </a:gridCol>
                <a:gridCol w="876106">
                  <a:extLst>
                    <a:ext uri="{9D8B030D-6E8A-4147-A177-3AD203B41FA5}">
                      <a16:colId xmlns:a16="http://schemas.microsoft.com/office/drawing/2014/main" val="1944004753"/>
                    </a:ext>
                  </a:extLst>
                </a:gridCol>
                <a:gridCol w="876106">
                  <a:extLst>
                    <a:ext uri="{9D8B030D-6E8A-4147-A177-3AD203B41FA5}">
                      <a16:colId xmlns:a16="http://schemas.microsoft.com/office/drawing/2014/main" val="1230422823"/>
                    </a:ext>
                  </a:extLst>
                </a:gridCol>
                <a:gridCol w="877268">
                  <a:extLst>
                    <a:ext uri="{9D8B030D-6E8A-4147-A177-3AD203B41FA5}">
                      <a16:colId xmlns:a16="http://schemas.microsoft.com/office/drawing/2014/main" val="2810988825"/>
                    </a:ext>
                  </a:extLst>
                </a:gridCol>
                <a:gridCol w="877268">
                  <a:extLst>
                    <a:ext uri="{9D8B030D-6E8A-4147-A177-3AD203B41FA5}">
                      <a16:colId xmlns:a16="http://schemas.microsoft.com/office/drawing/2014/main" val="3275088296"/>
                    </a:ext>
                  </a:extLst>
                </a:gridCol>
              </a:tblGrid>
              <a:tr h="12039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00">
                          <a:effectLst/>
                        </a:rPr>
                        <a:t>J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00">
                          <a:effectLst/>
                        </a:rPr>
                        <a:t>F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00">
                          <a:effectLst/>
                        </a:rPr>
                        <a:t>M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00">
                          <a:effectLst/>
                        </a:rPr>
                        <a:t>A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00" dirty="0">
                          <a:effectLst/>
                        </a:rPr>
                        <a:t>M</a:t>
                      </a:r>
                      <a:endParaRPr lang="fr-FR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00">
                          <a:effectLst/>
                        </a:rPr>
                        <a:t>J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00" dirty="0">
                          <a:effectLst/>
                        </a:rPr>
                        <a:t>J</a:t>
                      </a:r>
                      <a:endParaRPr lang="fr-FR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00">
                          <a:effectLst/>
                        </a:rPr>
                        <a:t>A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00">
                          <a:effectLst/>
                        </a:rPr>
                        <a:t>S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00">
                          <a:effectLst/>
                        </a:rPr>
                        <a:t>O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00">
                          <a:effectLst/>
                        </a:rPr>
                        <a:t>N</a:t>
                      </a:r>
                      <a:endParaRPr lang="fr-FR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kern="100" dirty="0">
                          <a:effectLst/>
                        </a:rPr>
                        <a:t>D</a:t>
                      </a:r>
                      <a:endParaRPr lang="fr-FR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3013353"/>
                  </a:ext>
                </a:extLst>
              </a:tr>
            </a:tbl>
          </a:graphicData>
        </a:graphic>
      </p:graphicFrame>
      <p:sp>
        <p:nvSpPr>
          <p:cNvPr id="12" name="Graphic 68">
            <a:extLst>
              <a:ext uri="{FF2B5EF4-FFF2-40B4-BE49-F238E27FC236}">
                <a16:creationId xmlns:a16="http://schemas.microsoft.com/office/drawing/2014/main" id="{04304E46-AE08-70E8-642E-FC95508DE2C0}"/>
              </a:ext>
            </a:extLst>
          </p:cNvPr>
          <p:cNvSpPr>
            <a:spLocks/>
          </p:cNvSpPr>
          <p:nvPr/>
        </p:nvSpPr>
        <p:spPr bwMode="auto">
          <a:xfrm>
            <a:off x="2072952" y="2346786"/>
            <a:ext cx="3145536" cy="440758"/>
          </a:xfrm>
          <a:custGeom>
            <a:avLst/>
            <a:gdLst>
              <a:gd name="T0" fmla="*/ 1396796 w 1397000"/>
              <a:gd name="T1" fmla="*/ 0 h 180340"/>
              <a:gd name="T2" fmla="*/ 0 w 1397000"/>
              <a:gd name="T3" fmla="*/ 0 h 180340"/>
              <a:gd name="T4" fmla="*/ 0 w 1397000"/>
              <a:gd name="T5" fmla="*/ 179997 h 180340"/>
              <a:gd name="T6" fmla="*/ 1396796 w 1397000"/>
              <a:gd name="T7" fmla="*/ 179997 h 180340"/>
              <a:gd name="T8" fmla="*/ 1396796 w 1397000"/>
              <a:gd name="T9" fmla="*/ 0 h 180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7000" h="180340">
                <a:moveTo>
                  <a:pt x="1396796" y="0"/>
                </a:moveTo>
                <a:lnTo>
                  <a:pt x="0" y="0"/>
                </a:lnTo>
                <a:lnTo>
                  <a:pt x="0" y="179997"/>
                </a:lnTo>
                <a:lnTo>
                  <a:pt x="1396796" y="179997"/>
                </a:lnTo>
                <a:lnTo>
                  <a:pt x="1396796" y="0"/>
                </a:ln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/>
            <a:r>
              <a:rPr lang="en-US" sz="2000" dirty="0"/>
              <a:t>Spring queen trapping</a:t>
            </a:r>
          </a:p>
        </p:txBody>
      </p:sp>
      <p:pic>
        <p:nvPicPr>
          <p:cNvPr id="4" name="Image 3" descr="Une image contenant clipart, dessin humoristique, conception, créativité&#10;&#10;Description générée automatiquement">
            <a:extLst>
              <a:ext uri="{FF2B5EF4-FFF2-40B4-BE49-F238E27FC236}">
                <a16:creationId xmlns:a16="http://schemas.microsoft.com/office/drawing/2014/main" id="{D556F9C3-90BF-0137-5A77-D0000ED04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425" y="99260"/>
            <a:ext cx="798856" cy="89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83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CE15DF4-82AD-9F48-9B90-40C54F3FB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Drawbacks and concerns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A09363E-87AB-2BF5-0991-A6C55E96A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170" y="2465475"/>
            <a:ext cx="5144588" cy="33098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effectLst/>
                <a:latin typeface="Poppins" panose="00000500000000000000" pitchFamily="2" charset="0"/>
                <a:ea typeface="Calibri" panose="020F0502020204030204" pitchFamily="34" charset="0"/>
              </a:rPr>
              <a:t>There is no perfectly selective or even efficient traps to catch </a:t>
            </a:r>
            <a:r>
              <a:rPr lang="en-US" sz="2400" dirty="0" err="1">
                <a:effectLst/>
                <a:latin typeface="Poppins" panose="00000500000000000000" pitchFamily="2" charset="0"/>
                <a:ea typeface="Calibri" panose="020F0502020204030204" pitchFamily="34" charset="0"/>
              </a:rPr>
              <a:t>Vv</a:t>
            </a:r>
            <a:endParaRPr lang="en-US" sz="2400" dirty="0">
              <a:effectLst/>
              <a:latin typeface="Poppins" panose="00000500000000000000" pitchFamily="2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effectLst/>
              <a:latin typeface="Poppins" panose="00000500000000000000" pitchFamily="2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2060"/>
                </a:solidFill>
                <a:latin typeface="Poppins" panose="00000500000000000000" pitchFamily="2" charset="0"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Poppins" panose="00000500000000000000" pitchFamily="2" charset="0"/>
                <a:ea typeface="Calibri" panose="020F0502020204030204" pitchFamily="34" charset="0"/>
                <a:sym typeface="Wingdings" panose="05000000000000000000" pitchFamily="2" charset="2"/>
              </a:rPr>
              <a:t>Hence the need to respect instructions: when, where and what kind of trap &amp; bait to use.</a:t>
            </a:r>
            <a:endParaRPr lang="en-US" sz="2400" b="1" dirty="0">
              <a:solidFill>
                <a:srgbClr val="002060"/>
              </a:solidFill>
              <a:effectLst/>
              <a:latin typeface="Poppins" panose="00000500000000000000" pitchFamily="2" charset="0"/>
              <a:ea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600C8CF-7082-B682-FCD7-7A34AEAE62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76" r="3" b="10441"/>
          <a:stretch/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E3F9C6-DE6D-5C01-D7F3-C09D16E27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E18C625-0622-407E-AE47-DDD467F4DB85}" type="slidenum">
              <a:rPr lang="fr-FR" smtClean="0"/>
              <a:pPr>
                <a:spcAft>
                  <a:spcPts val="600"/>
                </a:spcAft>
              </a:pPr>
              <a:t>9</a:t>
            </a:fld>
            <a:endParaRPr lang="fr-FR"/>
          </a:p>
        </p:txBody>
      </p:sp>
      <p:pic>
        <p:nvPicPr>
          <p:cNvPr id="2" name="Image 1" descr="Une image contenant clipart, dessin humoristique, conception, créativité&#10;&#10;Description générée automatiquement">
            <a:extLst>
              <a:ext uri="{FF2B5EF4-FFF2-40B4-BE49-F238E27FC236}">
                <a16:creationId xmlns:a16="http://schemas.microsoft.com/office/drawing/2014/main" id="{6B85CF2B-2855-0162-453F-011C44126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425" y="99260"/>
            <a:ext cx="798856" cy="89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8928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1170</TotalTime>
  <Words>903</Words>
  <Application>Microsoft Office PowerPoint</Application>
  <PresentationFormat>Grand écran</PresentationFormat>
  <Paragraphs>160</Paragraphs>
  <Slides>15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Lato-Italic</vt:lpstr>
      <vt:lpstr>Lato-Regular</vt:lpstr>
      <vt:lpstr>Poppins</vt:lpstr>
      <vt:lpstr>Thème Office</vt:lpstr>
      <vt:lpstr>Field situation of V. velutina in France</vt:lpstr>
      <vt:lpstr>Vespa velutina nigrithorax (Vv) in France:  An unstoppable progression</vt:lpstr>
      <vt:lpstr> 2022: most of the national bee health associations built a plan in order to provide good practices in Vv management.  June 2022: first version of the plan was released. Some frustration on beekeepers' side as results were not fully there.  February 2024: more institutional actors are involved, a refreshed and more practical version of the plan is made available. As of today, deployment is ongoing. </vt:lpstr>
      <vt:lpstr>We can’t eradicate Vv, let’s try to mitigate consequences</vt:lpstr>
      <vt:lpstr>How can we mitigate consequences ?</vt:lpstr>
      <vt:lpstr>first, evaluate risks</vt:lpstr>
      <vt:lpstr>Overall calendar </vt:lpstr>
      <vt:lpstr>Axis 1: Spring queen trapping</vt:lpstr>
      <vt:lpstr>Drawbacks and concerns</vt:lpstr>
      <vt:lpstr>Présentation PowerPoint</vt:lpstr>
      <vt:lpstr>Axis 2: Nest destruction - recommendations</vt:lpstr>
      <vt:lpstr>Axis 3: Apiary and colony protection</vt:lpstr>
      <vt:lpstr>Governance – a top-down approach</vt:lpstr>
      <vt:lpstr>Conclusion</vt:lpstr>
      <vt:lpstr>Any questions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national de lutte contre le frelon asiatique à pattes jaunes</dc:title>
  <dc:creator>Sophie MEMETEAU</dc:creator>
  <cp:lastModifiedBy>Alain Goulnik</cp:lastModifiedBy>
  <cp:revision>28</cp:revision>
  <dcterms:created xsi:type="dcterms:W3CDTF">2024-02-13T07:30:59Z</dcterms:created>
  <dcterms:modified xsi:type="dcterms:W3CDTF">2024-03-26T13:16:40Z</dcterms:modified>
</cp:coreProperties>
</file>